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CF4"/>
    <a:srgbClr val="ECDFF5"/>
    <a:srgbClr val="FFDDDD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-73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2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8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7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49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1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78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8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20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86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>
          <a:xfrm>
            <a:off x="109537" y="6014092"/>
            <a:ext cx="4118061" cy="776322"/>
          </a:xfrm>
          <a:prstGeom prst="roundRect">
            <a:avLst>
              <a:gd name="adj" fmla="val 6425"/>
            </a:avLst>
          </a:prstGeom>
          <a:solidFill>
            <a:srgbClr val="EADCF4"/>
          </a:solidFill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TextBox 209"/>
          <p:cNvSpPr txBox="1"/>
          <p:nvPr/>
        </p:nvSpPr>
        <p:spPr>
          <a:xfrm>
            <a:off x="13981" y="57230"/>
            <a:ext cx="12178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Bahnschrift Light" panose="020B0502040204020203" pitchFamily="34" charset="0"/>
              </a:rPr>
              <a:t>R041: LO2 – </a:t>
            </a:r>
            <a:r>
              <a:rPr lang="en-GB" sz="1000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UNDERSTAND HOW APPROPRIATE WARM UP AND COOL DOWN ROUTINES CAN HELP TO  PREVENT INJURY 			</a:t>
            </a:r>
            <a:r>
              <a:rPr lang="en-GB" sz="1000" smtClean="0">
                <a:solidFill>
                  <a:srgbClr val="7030A0"/>
                </a:solidFill>
                <a:latin typeface="Bahnschrift Light" panose="020B0502040204020203" pitchFamily="34" charset="0"/>
              </a:rPr>
              <a:t>	</a:t>
            </a:r>
            <a:endParaRPr lang="en-GB" sz="1000" dirty="0">
              <a:solidFill>
                <a:srgbClr val="7030A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211" name="Straight Connector 210"/>
          <p:cNvCxnSpPr/>
          <p:nvPr/>
        </p:nvCxnSpPr>
        <p:spPr>
          <a:xfrm flipH="1">
            <a:off x="6672" y="336661"/>
            <a:ext cx="12178019" cy="231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" name="Group 245"/>
          <p:cNvGrpSpPr/>
          <p:nvPr/>
        </p:nvGrpSpPr>
        <p:grpSpPr>
          <a:xfrm>
            <a:off x="364872" y="531979"/>
            <a:ext cx="11462255" cy="5240285"/>
            <a:chOff x="369554" y="648521"/>
            <a:chExt cx="11462255" cy="5240285"/>
          </a:xfrm>
        </p:grpSpPr>
        <p:sp>
          <p:nvSpPr>
            <p:cNvPr id="67" name="Rounded Rectangle 66"/>
            <p:cNvSpPr/>
            <p:nvPr/>
          </p:nvSpPr>
          <p:spPr>
            <a:xfrm>
              <a:off x="8172651" y="1912734"/>
              <a:ext cx="3659157" cy="2705062"/>
            </a:xfrm>
            <a:prstGeom prst="roundRect">
              <a:avLst>
                <a:gd name="adj" fmla="val 99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Rounded Rectangle 148"/>
            <p:cNvSpPr/>
            <p:nvPr/>
          </p:nvSpPr>
          <p:spPr>
            <a:xfrm rot="16200000">
              <a:off x="6998582" y="3091786"/>
              <a:ext cx="2705062" cy="346957"/>
            </a:xfrm>
            <a:prstGeom prst="roundRect">
              <a:avLst>
                <a:gd name="adj" fmla="val 502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KEY COMPONENTS OF A COOL DOWN</a:t>
              </a:r>
              <a:endParaRPr lang="en-GB" sz="1200" b="1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cxnSp>
          <p:nvCxnSpPr>
            <p:cNvPr id="47" name="Straight Arrow Connector 46"/>
            <p:cNvCxnSpPr>
              <a:endCxn id="163" idx="1"/>
            </p:cNvCxnSpPr>
            <p:nvPr/>
          </p:nvCxnSpPr>
          <p:spPr>
            <a:xfrm>
              <a:off x="8524592" y="2857149"/>
              <a:ext cx="818982" cy="434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9338846" y="2048504"/>
              <a:ext cx="2147734" cy="2324138"/>
              <a:chOff x="9197522" y="2105183"/>
              <a:chExt cx="2147734" cy="2324138"/>
            </a:xfrm>
          </p:grpSpPr>
          <p:sp>
            <p:nvSpPr>
              <p:cNvPr id="163" name="Rounded Rectangle 162"/>
              <p:cNvSpPr/>
              <p:nvPr/>
            </p:nvSpPr>
            <p:spPr>
              <a:xfrm>
                <a:off x="9202250" y="2768164"/>
                <a:ext cx="708807" cy="30001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dirty="0" smtClean="0">
                    <a:solidFill>
                      <a:schemeClr val="accent1"/>
                    </a:solidFill>
                    <a:latin typeface="Bahnschrift" panose="020B0502040204020203" pitchFamily="34" charset="0"/>
                  </a:rPr>
                  <a:t>PULSE LOWERING</a:t>
                </a:r>
                <a:endParaRPr lang="en-GB" sz="700" dirty="0">
                  <a:solidFill>
                    <a:schemeClr val="accent1"/>
                  </a:solidFill>
                  <a:latin typeface="Bahnschrift" panose="020B0502040204020203" pitchFamily="34" charset="0"/>
                </a:endParaRPr>
              </a:p>
            </p:txBody>
          </p:sp>
          <p:sp>
            <p:nvSpPr>
              <p:cNvPr id="164" name="Rounded Rectangle 163"/>
              <p:cNvSpPr/>
              <p:nvPr/>
            </p:nvSpPr>
            <p:spPr>
              <a:xfrm>
                <a:off x="10636449" y="2768164"/>
                <a:ext cx="708807" cy="30001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dirty="0" smtClean="0">
                    <a:solidFill>
                      <a:schemeClr val="accent1"/>
                    </a:solidFill>
                    <a:latin typeface="Bahnschrift" panose="020B0502040204020203" pitchFamily="34" charset="0"/>
                  </a:rPr>
                  <a:t>STRETCHING</a:t>
                </a:r>
                <a:endParaRPr lang="en-GB" sz="700" dirty="0">
                  <a:solidFill>
                    <a:schemeClr val="accent1"/>
                  </a:solidFill>
                  <a:latin typeface="Bahnschrift" panose="020B0502040204020203" pitchFamily="34" charset="0"/>
                </a:endParaRPr>
              </a:p>
            </p:txBody>
          </p:sp>
          <p:sp>
            <p:nvSpPr>
              <p:cNvPr id="128" name="Rounded Rectangle 127"/>
              <p:cNvSpPr/>
              <p:nvPr/>
            </p:nvSpPr>
            <p:spPr>
              <a:xfrm>
                <a:off x="9904440" y="2768002"/>
                <a:ext cx="725683" cy="150168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THEN</a:t>
                </a:r>
                <a:endParaRPr lang="en-GB" sz="10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39" name="Straight Arrow Connector 138"/>
              <p:cNvCxnSpPr>
                <a:endCxn id="164" idx="1"/>
              </p:cNvCxnSpPr>
              <p:nvPr/>
            </p:nvCxnSpPr>
            <p:spPr>
              <a:xfrm>
                <a:off x="9917189" y="2916979"/>
                <a:ext cx="719260" cy="1192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6" name="Straight Arrow Connector 145"/>
              <p:cNvCxnSpPr/>
              <p:nvPr/>
            </p:nvCxnSpPr>
            <p:spPr>
              <a:xfrm flipH="1">
                <a:off x="9564709" y="3055879"/>
                <a:ext cx="2" cy="43920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8" name="Straight Arrow Connector 147"/>
              <p:cNvCxnSpPr/>
              <p:nvPr/>
            </p:nvCxnSpPr>
            <p:spPr>
              <a:xfrm flipH="1">
                <a:off x="10988699" y="3061792"/>
                <a:ext cx="2" cy="43920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3" name="Rounded Rectangle 172"/>
              <p:cNvSpPr/>
              <p:nvPr/>
            </p:nvSpPr>
            <p:spPr>
              <a:xfrm>
                <a:off x="9197522" y="3491080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Exercises that gradually lower HR &amp; temperature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74" name="Rounded Rectangle 173"/>
              <p:cNvSpPr/>
              <p:nvPr/>
            </p:nvSpPr>
            <p:spPr>
              <a:xfrm>
                <a:off x="9197522" y="4156823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Easy movements, Light running, Stretches etc.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75" name="Straight Arrow Connector 174"/>
              <p:cNvCxnSpPr>
                <a:stCxn id="173" idx="2"/>
                <a:endCxn id="174" idx="0"/>
              </p:cNvCxnSpPr>
              <p:nvPr/>
            </p:nvCxnSpPr>
            <p:spPr>
              <a:xfrm>
                <a:off x="9553488" y="3748838"/>
                <a:ext cx="0" cy="4079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6" name="Rounded Rectangle 175"/>
              <p:cNvSpPr/>
              <p:nvPr/>
            </p:nvSpPr>
            <p:spPr>
              <a:xfrm>
                <a:off x="10633325" y="3505820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Maintenance &amp; Static stretches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78" name="Rounded Rectangle 177"/>
              <p:cNvSpPr/>
              <p:nvPr/>
            </p:nvSpPr>
            <p:spPr>
              <a:xfrm>
                <a:off x="10633325" y="4171563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Hamstring stretches etc.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83" name="Straight Arrow Connector 182"/>
              <p:cNvCxnSpPr>
                <a:stCxn id="176" idx="2"/>
                <a:endCxn id="178" idx="0"/>
              </p:cNvCxnSpPr>
              <p:nvPr/>
            </p:nvCxnSpPr>
            <p:spPr>
              <a:xfrm>
                <a:off x="10989291" y="3763578"/>
                <a:ext cx="0" cy="4079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189" name="Picture 188"/>
              <p:cNvPicPr>
                <a:picLocks noChangeAspect="1"/>
              </p:cNvPicPr>
              <p:nvPr/>
            </p:nvPicPr>
            <p:blipFill rotWithShape="1">
              <a:blip r:embed="rId2" cstate="print">
                <a:duotone>
                  <a:prstClr val="black"/>
                  <a:srgbClr val="FF000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679" r="24671" b="14057"/>
              <a:stretch/>
            </p:blipFill>
            <p:spPr>
              <a:xfrm>
                <a:off x="9366798" y="2105183"/>
                <a:ext cx="377688" cy="518110"/>
              </a:xfrm>
              <a:prstGeom prst="rect">
                <a:avLst/>
              </a:prstGeom>
            </p:spPr>
          </p:pic>
          <p:pic>
            <p:nvPicPr>
              <p:cNvPr id="190" name="Picture 18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926" r="16318" b="13574"/>
              <a:stretch/>
            </p:blipFill>
            <p:spPr>
              <a:xfrm>
                <a:off x="10792996" y="2154906"/>
                <a:ext cx="380384" cy="478146"/>
              </a:xfrm>
              <a:prstGeom prst="rect">
                <a:avLst/>
              </a:prstGeom>
            </p:spPr>
          </p:pic>
        </p:grpSp>
        <p:grpSp>
          <p:nvGrpSpPr>
            <p:cNvPr id="29" name="Group 28"/>
            <p:cNvGrpSpPr/>
            <p:nvPr/>
          </p:nvGrpSpPr>
          <p:grpSpPr>
            <a:xfrm>
              <a:off x="369554" y="648522"/>
              <a:ext cx="7557486" cy="5240284"/>
              <a:chOff x="238974" y="634522"/>
              <a:chExt cx="7557486" cy="5240284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343299" y="634522"/>
                <a:ext cx="5293187" cy="1264213"/>
                <a:chOff x="343299" y="634522"/>
                <a:chExt cx="5293187" cy="1264213"/>
              </a:xfrm>
            </p:grpSpPr>
            <p:cxnSp>
              <p:nvCxnSpPr>
                <p:cNvPr id="46" name="Straight Arrow Connector 45"/>
                <p:cNvCxnSpPr>
                  <a:endCxn id="48" idx="1"/>
                </p:cNvCxnSpPr>
                <p:nvPr/>
              </p:nvCxnSpPr>
              <p:spPr>
                <a:xfrm>
                  <a:off x="412454" y="1185192"/>
                  <a:ext cx="1818323" cy="348"/>
                </a:xfrm>
                <a:prstGeom prst="straightConnector1">
                  <a:avLst/>
                </a:prstGeom>
                <a:ln w="127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>
                  <a:stCxn id="140" idx="3"/>
                </p:cNvCxnSpPr>
                <p:nvPr/>
              </p:nvCxnSpPr>
              <p:spPr>
                <a:xfrm flipV="1">
                  <a:off x="412454" y="1185192"/>
                  <a:ext cx="0" cy="71354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6" name="Rounded Rectangle 95"/>
                <p:cNvSpPr/>
                <p:nvPr/>
              </p:nvSpPr>
              <p:spPr>
                <a:xfrm>
                  <a:off x="343299" y="1002104"/>
                  <a:ext cx="1887477" cy="187526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700" b="1" dirty="0" smtClean="0">
                      <a:solidFill>
                        <a:srgbClr val="FF0000"/>
                      </a:solidFill>
                      <a:latin typeface="Bahnschrift Light" panose="020B0502040204020203" pitchFamily="34" charset="0"/>
                    </a:rPr>
                    <a:t>PHYSICAL</a:t>
                  </a:r>
                  <a:r>
                    <a:rPr lang="en-GB" sz="700" dirty="0" smtClean="0">
                      <a:solidFill>
                        <a:srgbClr val="FF0000"/>
                      </a:solidFill>
                      <a:latin typeface="Bahnschrift Light" panose="020B0502040204020203" pitchFamily="34" charset="0"/>
                    </a:rPr>
                    <a:t> </a:t>
                  </a:r>
                  <a:r>
                    <a:rPr lang="en-GB" sz="700" b="1" dirty="0" smtClean="0">
                      <a:solidFill>
                        <a:srgbClr val="FF0000"/>
                      </a:solidFill>
                      <a:latin typeface="Bahnschrift Light" panose="020B0502040204020203" pitchFamily="34" charset="0"/>
                    </a:rPr>
                    <a:t>BENEFITS</a:t>
                  </a:r>
                  <a:r>
                    <a:rPr lang="en-GB" sz="700" dirty="0" smtClean="0">
                      <a:solidFill>
                        <a:srgbClr val="FF0000"/>
                      </a:solidFill>
                      <a:latin typeface="Bahnschrift Light" panose="020B0502040204020203" pitchFamily="34" charset="0"/>
                    </a:rPr>
                    <a:t> OF A WARM UP</a:t>
                  </a:r>
                  <a:endParaRPr lang="en-GB" sz="1050" dirty="0">
                    <a:solidFill>
                      <a:srgbClr val="FF0000"/>
                    </a:solidFill>
                    <a:latin typeface="Bahnschrift Light" panose="020B0502040204020203" pitchFamily="34" charset="0"/>
                  </a:endParaRPr>
                </a:p>
              </p:txBody>
            </p:sp>
            <p:grpSp>
              <p:nvGrpSpPr>
                <p:cNvPr id="12" name="Group 11"/>
                <p:cNvGrpSpPr/>
                <p:nvPr/>
              </p:nvGrpSpPr>
              <p:grpSpPr>
                <a:xfrm>
                  <a:off x="2248146" y="634522"/>
                  <a:ext cx="3388340" cy="1101339"/>
                  <a:chOff x="2230776" y="481207"/>
                  <a:chExt cx="3388340" cy="1101339"/>
                </a:xfrm>
              </p:grpSpPr>
              <p:sp>
                <p:nvSpPr>
                  <p:cNvPr id="48" name="Rounded Rectangle 47"/>
                  <p:cNvSpPr/>
                  <p:nvPr/>
                </p:nvSpPr>
                <p:spPr>
                  <a:xfrm>
                    <a:off x="2230777" y="481207"/>
                    <a:ext cx="3388339" cy="1101339"/>
                  </a:xfrm>
                  <a:prstGeom prst="roundRect">
                    <a:avLst>
                      <a:gd name="adj" fmla="val 5020"/>
                    </a:avLst>
                  </a:prstGeom>
                  <a:solidFill>
                    <a:srgbClr val="FFDDDD"/>
                  </a:solidFill>
                  <a:ln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8" name="Rounded Rectangle 77"/>
                  <p:cNvSpPr/>
                  <p:nvPr/>
                </p:nvSpPr>
                <p:spPr>
                  <a:xfrm>
                    <a:off x="2490921" y="772911"/>
                    <a:ext cx="833738" cy="259852"/>
                  </a:xfrm>
                  <a:prstGeom prst="roundRect">
                    <a:avLst>
                      <a:gd name="adj" fmla="val 5020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55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HEART RATE</a:t>
                    </a:r>
                    <a:endParaRPr lang="en-GB" sz="550" dirty="0">
                      <a:solidFill>
                        <a:schemeClr val="tx1"/>
                      </a:solidFill>
                      <a:latin typeface="Bahnschrift Light" panose="020B0502040204020203" pitchFamily="34" charset="0"/>
                    </a:endParaRPr>
                  </a:p>
                </p:txBody>
              </p:sp>
              <p:sp>
                <p:nvSpPr>
                  <p:cNvPr id="80" name="Rounded Rectangle 79"/>
                  <p:cNvSpPr/>
                  <p:nvPr/>
                </p:nvSpPr>
                <p:spPr>
                  <a:xfrm>
                    <a:off x="4559974" y="772910"/>
                    <a:ext cx="833738" cy="259851"/>
                  </a:xfrm>
                  <a:prstGeom prst="roundRect">
                    <a:avLst>
                      <a:gd name="adj" fmla="val 5020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55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BLOOD FLOW AND OXYGEN TO MUSCLES</a:t>
                    </a:r>
                  </a:p>
                </p:txBody>
              </p:sp>
              <p:sp>
                <p:nvSpPr>
                  <p:cNvPr id="177" name="Rounded Rectangle 176"/>
                  <p:cNvSpPr/>
                  <p:nvPr/>
                </p:nvSpPr>
                <p:spPr>
                  <a:xfrm>
                    <a:off x="3525447" y="772910"/>
                    <a:ext cx="833738" cy="259852"/>
                  </a:xfrm>
                  <a:prstGeom prst="roundRect">
                    <a:avLst>
                      <a:gd name="adj" fmla="val 5020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55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BODY TEMPERATURE</a:t>
                    </a:r>
                    <a:endParaRPr lang="en-GB" sz="550" dirty="0">
                      <a:solidFill>
                        <a:schemeClr val="tx1"/>
                      </a:solidFill>
                      <a:latin typeface="Bahnschrift Light" panose="020B0502040204020203" pitchFamily="34" charset="0"/>
                    </a:endParaRPr>
                  </a:p>
                </p:txBody>
              </p:sp>
              <p:sp>
                <p:nvSpPr>
                  <p:cNvPr id="100" name="Rounded Rectangle 99"/>
                  <p:cNvSpPr/>
                  <p:nvPr/>
                </p:nvSpPr>
                <p:spPr>
                  <a:xfrm>
                    <a:off x="2230776" y="552268"/>
                    <a:ext cx="3388340" cy="180481"/>
                  </a:xfrm>
                  <a:prstGeom prst="roundRect">
                    <a:avLst>
                      <a:gd name="adj" fmla="val 5020"/>
                    </a:avLst>
                  </a:prstGeom>
                  <a:noFill/>
                  <a:ln>
                    <a:noFill/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60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PREPARES YOUR BODY FOR PHYSICAL ACTIVUTY BY </a:t>
                    </a:r>
                    <a:r>
                      <a:rPr lang="en-GB" sz="600" b="1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INCREASING</a:t>
                    </a:r>
                    <a:r>
                      <a:rPr lang="en-GB" sz="60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….</a:t>
                    </a:r>
                    <a:endParaRPr lang="en-GB" sz="600" dirty="0">
                      <a:solidFill>
                        <a:schemeClr val="tx1"/>
                      </a:solidFill>
                      <a:latin typeface="Bahnschrift Light" panose="020B0502040204020203" pitchFamily="34" charset="0"/>
                    </a:endParaRPr>
                  </a:p>
                </p:txBody>
              </p:sp>
              <p:sp>
                <p:nvSpPr>
                  <p:cNvPr id="101" name="Rounded Rectangle 100"/>
                  <p:cNvSpPr/>
                  <p:nvPr/>
                </p:nvSpPr>
                <p:spPr>
                  <a:xfrm>
                    <a:off x="2485995" y="1155078"/>
                    <a:ext cx="833738" cy="291214"/>
                  </a:xfrm>
                  <a:prstGeom prst="roundRect">
                    <a:avLst>
                      <a:gd name="adj" fmla="val 5020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55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SPEED OF MUSCLE CONTRACTIONS</a:t>
                    </a:r>
                  </a:p>
                </p:txBody>
              </p:sp>
              <p:sp>
                <p:nvSpPr>
                  <p:cNvPr id="102" name="Rounded Rectangle 101"/>
                  <p:cNvSpPr/>
                  <p:nvPr/>
                </p:nvSpPr>
                <p:spPr>
                  <a:xfrm>
                    <a:off x="3525447" y="1158438"/>
                    <a:ext cx="833738" cy="287853"/>
                  </a:xfrm>
                  <a:prstGeom prst="roundRect">
                    <a:avLst>
                      <a:gd name="adj" fmla="val 5020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55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FLEXIBILITY OF MUSCLES AND JOINTS</a:t>
                    </a:r>
                  </a:p>
                </p:txBody>
              </p:sp>
              <p:sp>
                <p:nvSpPr>
                  <p:cNvPr id="103" name="Rounded Rectangle 102"/>
                  <p:cNvSpPr/>
                  <p:nvPr/>
                </p:nvSpPr>
                <p:spPr>
                  <a:xfrm>
                    <a:off x="4572281" y="1167460"/>
                    <a:ext cx="833738" cy="265698"/>
                  </a:xfrm>
                  <a:prstGeom prst="roundRect">
                    <a:avLst>
                      <a:gd name="adj" fmla="val 5020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550" dirty="0" smtClean="0">
                        <a:solidFill>
                          <a:schemeClr val="tx1"/>
                        </a:solidFill>
                        <a:latin typeface="Bahnschrift Light" panose="020B0502040204020203" pitchFamily="34" charset="0"/>
                      </a:rPr>
                      <a:t>PLIABILITY OF LIGAMENTS AND TENDONS</a:t>
                    </a:r>
                  </a:p>
                </p:txBody>
              </p:sp>
            </p:grpSp>
            <p:cxnSp>
              <p:nvCxnSpPr>
                <p:cNvPr id="121" name="Straight Arrow Connector 120"/>
                <p:cNvCxnSpPr/>
                <p:nvPr/>
              </p:nvCxnSpPr>
              <p:spPr>
                <a:xfrm flipH="1" flipV="1">
                  <a:off x="413123" y="1483224"/>
                  <a:ext cx="2656" cy="415511"/>
                </a:xfrm>
                <a:prstGeom prst="straightConnector1">
                  <a:avLst/>
                </a:prstGeom>
                <a:ln w="12700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Rounded Rectangle 65"/>
              <p:cNvSpPr/>
              <p:nvPr/>
            </p:nvSpPr>
            <p:spPr>
              <a:xfrm>
                <a:off x="238974" y="1898736"/>
                <a:ext cx="7557486" cy="2705060"/>
              </a:xfrm>
              <a:prstGeom prst="roundRect">
                <a:avLst>
                  <a:gd name="adj" fmla="val 2069"/>
                </a:avLst>
              </a:prstGeom>
              <a:solidFill>
                <a:schemeClr val="bg2"/>
              </a:solidFill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 rot="16200000">
                <a:off x="-940077" y="3077787"/>
                <a:ext cx="2705061" cy="346957"/>
              </a:xfrm>
              <a:prstGeom prst="roundRect">
                <a:avLst>
                  <a:gd name="adj" fmla="val 5020"/>
                </a:avLst>
              </a:prstGeom>
              <a:solidFill>
                <a:srgbClr val="FFDDDD"/>
              </a:solidFill>
              <a:ln>
                <a:solidFill>
                  <a:srgbClr val="FF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b="1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KEY COMPONENTS OF A WARM UP</a:t>
                </a:r>
                <a:endParaRPr lang="en-GB" sz="1200" b="1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1789175" y="2767909"/>
                <a:ext cx="737943" cy="150164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THEN</a:t>
                </a:r>
                <a:endParaRPr lang="en-GB" sz="10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>
                <a:off x="1080370" y="2766542"/>
                <a:ext cx="708807" cy="30001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dirty="0" smtClean="0">
                    <a:solidFill>
                      <a:srgbClr val="FF0000"/>
                    </a:solidFill>
                    <a:latin typeface="Bahnschrift" panose="020B0502040204020203" pitchFamily="34" charset="0"/>
                  </a:rPr>
                  <a:t>PULSE RAISING</a:t>
                </a:r>
                <a:endParaRPr lang="en-GB" sz="700" dirty="0">
                  <a:solidFill>
                    <a:srgbClr val="FF0000"/>
                  </a:solidFill>
                  <a:latin typeface="Bahnschrift" panose="020B0502040204020203" pitchFamily="34" charset="0"/>
                </a:endParaRPr>
              </a:p>
            </p:txBody>
          </p:sp>
          <p:sp>
            <p:nvSpPr>
              <p:cNvPr id="156" name="Rounded Rectangle 155"/>
              <p:cNvSpPr/>
              <p:nvPr/>
            </p:nvSpPr>
            <p:spPr>
              <a:xfrm>
                <a:off x="2527418" y="2761779"/>
                <a:ext cx="708807" cy="30001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dirty="0" smtClean="0">
                    <a:solidFill>
                      <a:srgbClr val="FF0000"/>
                    </a:solidFill>
                    <a:latin typeface="Bahnschrift" panose="020B0502040204020203" pitchFamily="34" charset="0"/>
                  </a:rPr>
                  <a:t>MOBILITY</a:t>
                </a:r>
                <a:endParaRPr lang="en-GB" sz="800" dirty="0">
                  <a:solidFill>
                    <a:srgbClr val="FF0000"/>
                  </a:solidFill>
                  <a:latin typeface="Bahnschrift" panose="020B0502040204020203" pitchFamily="34" charset="0"/>
                </a:endParaRPr>
              </a:p>
            </p:txBody>
          </p:sp>
          <p:sp>
            <p:nvSpPr>
              <p:cNvPr id="159" name="Rounded Rectangle 158"/>
              <p:cNvSpPr/>
              <p:nvPr/>
            </p:nvSpPr>
            <p:spPr>
              <a:xfrm>
                <a:off x="3964014" y="2761779"/>
                <a:ext cx="708807" cy="30001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dirty="0" smtClean="0">
                    <a:solidFill>
                      <a:srgbClr val="FF0000"/>
                    </a:solidFill>
                    <a:latin typeface="Bahnschrift" panose="020B0502040204020203" pitchFamily="34" charset="0"/>
                  </a:rPr>
                  <a:t>DYNAMIC MOVEMENT</a:t>
                </a:r>
                <a:endParaRPr lang="en-GB" sz="700" dirty="0">
                  <a:solidFill>
                    <a:srgbClr val="FF0000"/>
                  </a:solidFill>
                  <a:latin typeface="Bahnschrift" panose="020B0502040204020203" pitchFamily="34" charset="0"/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5392080" y="2761779"/>
                <a:ext cx="708807" cy="30001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dirty="0" smtClean="0">
                    <a:solidFill>
                      <a:srgbClr val="FF0000"/>
                    </a:solidFill>
                    <a:latin typeface="Bahnschrift" panose="020B0502040204020203" pitchFamily="34" charset="0"/>
                  </a:rPr>
                  <a:t>STRETCHING</a:t>
                </a:r>
                <a:endParaRPr lang="en-GB" sz="700" dirty="0">
                  <a:solidFill>
                    <a:srgbClr val="FF0000"/>
                  </a:solidFill>
                  <a:latin typeface="Bahnschrift" panose="020B0502040204020203" pitchFamily="34" charset="0"/>
                </a:endParaRPr>
              </a:p>
            </p:txBody>
          </p:sp>
          <p:sp>
            <p:nvSpPr>
              <p:cNvPr id="162" name="Rounded Rectangle 161"/>
              <p:cNvSpPr/>
              <p:nvPr/>
            </p:nvSpPr>
            <p:spPr>
              <a:xfrm>
                <a:off x="6820147" y="2766542"/>
                <a:ext cx="708807" cy="295250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dirty="0" smtClean="0">
                    <a:solidFill>
                      <a:srgbClr val="FF0000"/>
                    </a:solidFill>
                    <a:latin typeface="Bahnschrift" panose="020B0502040204020203" pitchFamily="34" charset="0"/>
                  </a:rPr>
                  <a:t>SKILL REHEARSAL</a:t>
                </a:r>
                <a:endParaRPr lang="en-GB" sz="700" dirty="0">
                  <a:solidFill>
                    <a:srgbClr val="FF0000"/>
                  </a:solidFill>
                  <a:latin typeface="Bahnschrift" panose="020B0502040204020203" pitchFamily="34" charset="0"/>
                </a:endParaRPr>
              </a:p>
            </p:txBody>
          </p:sp>
          <p:cxnSp>
            <p:nvCxnSpPr>
              <p:cNvPr id="3" name="Straight Arrow Connector 2"/>
              <p:cNvCxnSpPr>
                <a:stCxn id="152" idx="3"/>
                <a:endCxn id="156" idx="1"/>
              </p:cNvCxnSpPr>
              <p:nvPr/>
            </p:nvCxnSpPr>
            <p:spPr>
              <a:xfrm flipV="1">
                <a:off x="1789177" y="2911785"/>
                <a:ext cx="738241" cy="4763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>
                <a:stCxn id="156" idx="3"/>
                <a:endCxn id="159" idx="1"/>
              </p:cNvCxnSpPr>
              <p:nvPr/>
            </p:nvCxnSpPr>
            <p:spPr>
              <a:xfrm>
                <a:off x="3236225" y="2911785"/>
                <a:ext cx="727789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159" idx="3"/>
                <a:endCxn id="160" idx="1"/>
              </p:cNvCxnSpPr>
              <p:nvPr/>
            </p:nvCxnSpPr>
            <p:spPr>
              <a:xfrm>
                <a:off x="4672821" y="2911785"/>
                <a:ext cx="719259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/>
              <p:cNvCxnSpPr>
                <a:stCxn id="160" idx="3"/>
                <a:endCxn id="162" idx="1"/>
              </p:cNvCxnSpPr>
              <p:nvPr/>
            </p:nvCxnSpPr>
            <p:spPr>
              <a:xfrm>
                <a:off x="6100887" y="2911785"/>
                <a:ext cx="719260" cy="2382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140" idx="2"/>
                <a:endCxn id="152" idx="1"/>
              </p:cNvCxnSpPr>
              <p:nvPr/>
            </p:nvCxnSpPr>
            <p:spPr>
              <a:xfrm flipV="1">
                <a:off x="585470" y="2916548"/>
                <a:ext cx="494900" cy="324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Rounded Rectangle 123"/>
              <p:cNvSpPr/>
              <p:nvPr/>
            </p:nvSpPr>
            <p:spPr>
              <a:xfrm>
                <a:off x="3235922" y="2768576"/>
                <a:ext cx="725985" cy="150164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THEN</a:t>
                </a:r>
                <a:endParaRPr lang="en-GB" sz="10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4666397" y="2768067"/>
                <a:ext cx="725682" cy="150164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THEN</a:t>
                </a:r>
                <a:endParaRPr lang="en-GB" sz="10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6100885" y="2761620"/>
                <a:ext cx="732207" cy="150166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THEN</a:t>
                </a:r>
                <a:endParaRPr lang="en-GB" sz="10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37" name="Straight Arrow Connector 136"/>
              <p:cNvCxnSpPr>
                <a:stCxn id="152" idx="2"/>
              </p:cNvCxnSpPr>
              <p:nvPr/>
            </p:nvCxnSpPr>
            <p:spPr>
              <a:xfrm flipH="1">
                <a:off x="1434772" y="3066555"/>
                <a:ext cx="2" cy="43920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8" name="Straight Arrow Connector 137"/>
              <p:cNvCxnSpPr>
                <a:stCxn id="156" idx="2"/>
              </p:cNvCxnSpPr>
              <p:nvPr/>
            </p:nvCxnSpPr>
            <p:spPr>
              <a:xfrm flipH="1">
                <a:off x="2881821" y="3061792"/>
                <a:ext cx="1" cy="445322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>
                <a:stCxn id="159" idx="2"/>
              </p:cNvCxnSpPr>
              <p:nvPr/>
            </p:nvCxnSpPr>
            <p:spPr>
              <a:xfrm>
                <a:off x="4318418" y="3061792"/>
                <a:ext cx="77" cy="442153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Straight Arrow Connector 142"/>
              <p:cNvCxnSpPr/>
              <p:nvPr/>
            </p:nvCxnSpPr>
            <p:spPr>
              <a:xfrm flipH="1">
                <a:off x="5761911" y="3055879"/>
                <a:ext cx="2" cy="43920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" name="Straight Arrow Connector 143"/>
              <p:cNvCxnSpPr/>
              <p:nvPr/>
            </p:nvCxnSpPr>
            <p:spPr>
              <a:xfrm flipH="1">
                <a:off x="7187655" y="3061792"/>
                <a:ext cx="2" cy="43920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0" name="Rounded Rectangle 149"/>
              <p:cNvSpPr/>
              <p:nvPr/>
            </p:nvSpPr>
            <p:spPr>
              <a:xfrm>
                <a:off x="1078030" y="3501592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Exercises that increase HR &amp; temperature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>
                <a:off x="1078030" y="4167335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Jogging, cycling, skipping etc.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53" name="Straight Arrow Connector 152"/>
              <p:cNvCxnSpPr>
                <a:stCxn id="150" idx="2"/>
                <a:endCxn id="151" idx="0"/>
              </p:cNvCxnSpPr>
              <p:nvPr/>
            </p:nvCxnSpPr>
            <p:spPr>
              <a:xfrm>
                <a:off x="1433996" y="3759350"/>
                <a:ext cx="0" cy="4079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4" name="Rounded Rectangle 153"/>
              <p:cNvSpPr/>
              <p:nvPr/>
            </p:nvSpPr>
            <p:spPr>
              <a:xfrm>
                <a:off x="2521446" y="3501592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Exercises taking joints through full ROM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55" name="Rounded Rectangle 154"/>
              <p:cNvSpPr/>
              <p:nvPr/>
            </p:nvSpPr>
            <p:spPr>
              <a:xfrm>
                <a:off x="2521446" y="4167335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Arm swings, Hip circles etc.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57" name="Straight Arrow Connector 156"/>
              <p:cNvCxnSpPr>
                <a:stCxn id="154" idx="2"/>
                <a:endCxn id="155" idx="0"/>
              </p:cNvCxnSpPr>
              <p:nvPr/>
            </p:nvCxnSpPr>
            <p:spPr>
              <a:xfrm>
                <a:off x="2877412" y="3759350"/>
                <a:ext cx="0" cy="4079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8" name="Rounded Rectangle 157"/>
              <p:cNvSpPr/>
              <p:nvPr/>
            </p:nvSpPr>
            <p:spPr>
              <a:xfrm>
                <a:off x="3962452" y="3503945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Change of speed &amp; direction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61" name="Rounded Rectangle 160"/>
              <p:cNvSpPr/>
              <p:nvPr/>
            </p:nvSpPr>
            <p:spPr>
              <a:xfrm>
                <a:off x="3962452" y="4169688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Shuttle runs, agility cones etc.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65" name="Straight Arrow Connector 164"/>
              <p:cNvCxnSpPr>
                <a:stCxn id="158" idx="2"/>
                <a:endCxn id="161" idx="0"/>
              </p:cNvCxnSpPr>
              <p:nvPr/>
            </p:nvCxnSpPr>
            <p:spPr>
              <a:xfrm>
                <a:off x="4318418" y="3761703"/>
                <a:ext cx="0" cy="4079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6" name="Rounded Rectangle 165"/>
              <p:cNvSpPr/>
              <p:nvPr/>
            </p:nvSpPr>
            <p:spPr>
              <a:xfrm>
                <a:off x="5394407" y="3502218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Developmental &amp; </a:t>
                </a:r>
                <a:r>
                  <a:rPr lang="en-GB" sz="500" dirty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D</a:t>
                </a:r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ynamic stretches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67" name="Rounded Rectangle 166"/>
              <p:cNvSpPr/>
              <p:nvPr/>
            </p:nvSpPr>
            <p:spPr>
              <a:xfrm>
                <a:off x="5394407" y="4167961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‘Open and close the gate’ groin walks etc.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68" name="Straight Arrow Connector 167"/>
              <p:cNvCxnSpPr>
                <a:stCxn id="166" idx="2"/>
                <a:endCxn id="167" idx="0"/>
              </p:cNvCxnSpPr>
              <p:nvPr/>
            </p:nvCxnSpPr>
            <p:spPr>
              <a:xfrm>
                <a:off x="5750373" y="3759976"/>
                <a:ext cx="0" cy="4079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0" name="Rounded Rectangle 169"/>
              <p:cNvSpPr/>
              <p:nvPr/>
            </p:nvSpPr>
            <p:spPr>
              <a:xfrm>
                <a:off x="6816067" y="3502218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C</a:t>
                </a:r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ommon movement patterns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171" name="Rounded Rectangle 170"/>
              <p:cNvSpPr/>
              <p:nvPr/>
            </p:nvSpPr>
            <p:spPr>
              <a:xfrm>
                <a:off x="6816067" y="4167961"/>
                <a:ext cx="711931" cy="257758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Dribbling in football, Passing in Netball etc.</a:t>
                </a:r>
                <a:endParaRPr lang="en-GB" sz="5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cxnSp>
            <p:nvCxnSpPr>
              <p:cNvPr id="172" name="Straight Arrow Connector 171"/>
              <p:cNvCxnSpPr>
                <a:stCxn id="170" idx="2"/>
                <a:endCxn id="171" idx="0"/>
              </p:cNvCxnSpPr>
              <p:nvPr/>
            </p:nvCxnSpPr>
            <p:spPr>
              <a:xfrm>
                <a:off x="7172033" y="3759976"/>
                <a:ext cx="0" cy="40798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184" name="Picture 183"/>
              <p:cNvPicPr>
                <a:picLocks noChangeAspect="1"/>
              </p:cNvPicPr>
              <p:nvPr/>
            </p:nvPicPr>
            <p:blipFill rotWithShape="1">
              <a:blip r:embed="rId2" cstate="print">
                <a:duotone>
                  <a:prstClr val="black"/>
                  <a:srgbClr val="FF000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679" r="24671" b="14057"/>
              <a:stretch/>
            </p:blipFill>
            <p:spPr>
              <a:xfrm>
                <a:off x="1245151" y="2098426"/>
                <a:ext cx="377688" cy="518110"/>
              </a:xfrm>
              <a:prstGeom prst="rect">
                <a:avLst/>
              </a:prstGeom>
            </p:spPr>
          </p:pic>
          <p:pic>
            <p:nvPicPr>
              <p:cNvPr id="185" name="Picture 18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071" r="15838" b="14699"/>
              <a:stretch/>
            </p:blipFill>
            <p:spPr>
              <a:xfrm>
                <a:off x="2670409" y="2103709"/>
                <a:ext cx="414003" cy="483156"/>
              </a:xfrm>
              <a:prstGeom prst="rect">
                <a:avLst/>
              </a:prstGeom>
            </p:spPr>
          </p:pic>
          <p:pic>
            <p:nvPicPr>
              <p:cNvPr id="186" name="Picture 18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922" t="8353" r="21941" b="23213"/>
              <a:stretch/>
            </p:blipFill>
            <p:spPr>
              <a:xfrm>
                <a:off x="4113005" y="2105054"/>
                <a:ext cx="410825" cy="519322"/>
              </a:xfrm>
              <a:prstGeom prst="rect">
                <a:avLst/>
              </a:prstGeom>
            </p:spPr>
          </p:pic>
          <p:pic>
            <p:nvPicPr>
              <p:cNvPr id="187" name="Picture 18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926" r="16318" b="13574"/>
              <a:stretch/>
            </p:blipFill>
            <p:spPr>
              <a:xfrm>
                <a:off x="5560181" y="2105556"/>
                <a:ext cx="380384" cy="478146"/>
              </a:xfrm>
              <a:prstGeom prst="rect">
                <a:avLst/>
              </a:prstGeom>
            </p:spPr>
          </p:pic>
          <p:pic>
            <p:nvPicPr>
              <p:cNvPr id="188" name="Picture 187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144" r="6840" b="15341"/>
              <a:stretch/>
            </p:blipFill>
            <p:spPr>
              <a:xfrm>
                <a:off x="6954455" y="2183858"/>
                <a:ext cx="435153" cy="438481"/>
              </a:xfrm>
              <a:prstGeom prst="rect">
                <a:avLst/>
              </a:prstGeom>
            </p:spPr>
          </p:pic>
          <p:cxnSp>
            <p:nvCxnSpPr>
              <p:cNvPr id="201" name="Straight Arrow Connector 200"/>
              <p:cNvCxnSpPr>
                <a:endCxn id="206" idx="1"/>
              </p:cNvCxnSpPr>
              <p:nvPr/>
            </p:nvCxnSpPr>
            <p:spPr>
              <a:xfrm flipV="1">
                <a:off x="404568" y="5323788"/>
                <a:ext cx="1818323" cy="348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404568" y="4610593"/>
                <a:ext cx="0" cy="7135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3" name="Rounded Rectangle 202"/>
              <p:cNvSpPr/>
              <p:nvPr/>
            </p:nvSpPr>
            <p:spPr>
              <a:xfrm rot="10800000" flipV="1">
                <a:off x="319815" y="5131819"/>
                <a:ext cx="1980166" cy="187526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700" b="1" dirty="0" smtClean="0">
                    <a:solidFill>
                      <a:srgbClr val="FF0000"/>
                    </a:solidFill>
                    <a:latin typeface="Bahnschrift Light" panose="020B0502040204020203" pitchFamily="34" charset="0"/>
                  </a:rPr>
                  <a:t>PSYCHOLOGICAL </a:t>
                </a:r>
                <a:r>
                  <a:rPr lang="en-GB" sz="700" dirty="0" smtClean="0">
                    <a:solidFill>
                      <a:srgbClr val="FF0000"/>
                    </a:solidFill>
                    <a:latin typeface="Bahnschrift Light" panose="020B0502040204020203" pitchFamily="34" charset="0"/>
                  </a:rPr>
                  <a:t> </a:t>
                </a:r>
                <a:r>
                  <a:rPr lang="en-GB" sz="700" b="1" dirty="0" smtClean="0">
                    <a:solidFill>
                      <a:srgbClr val="FF0000"/>
                    </a:solidFill>
                    <a:latin typeface="Bahnschrift Light" panose="020B0502040204020203" pitchFamily="34" charset="0"/>
                  </a:rPr>
                  <a:t>BENEFITS</a:t>
                </a:r>
                <a:r>
                  <a:rPr lang="en-GB" sz="700" dirty="0" smtClean="0">
                    <a:solidFill>
                      <a:srgbClr val="FF0000"/>
                    </a:solidFill>
                    <a:latin typeface="Bahnschrift Light" panose="020B0502040204020203" pitchFamily="34" charset="0"/>
                  </a:rPr>
                  <a:t> OF A WARM UP</a:t>
                </a:r>
                <a:endParaRPr lang="en-GB" sz="1050" dirty="0">
                  <a:solidFill>
                    <a:srgbClr val="FF0000"/>
                  </a:solidFill>
                  <a:latin typeface="Bahnschrift Light" panose="020B0502040204020203" pitchFamily="34" charset="0"/>
                </a:endParaRPr>
              </a:p>
            </p:txBody>
          </p:sp>
          <p:grpSp>
            <p:nvGrpSpPr>
              <p:cNvPr id="204" name="Group 203"/>
              <p:cNvGrpSpPr/>
              <p:nvPr/>
            </p:nvGrpSpPr>
            <p:grpSpPr>
              <a:xfrm flipV="1">
                <a:off x="2240261" y="4773467"/>
                <a:ext cx="3506222" cy="1101339"/>
                <a:chOff x="2230777" y="481207"/>
                <a:chExt cx="3506222" cy="1101339"/>
              </a:xfrm>
            </p:grpSpPr>
            <p:sp>
              <p:nvSpPr>
                <p:cNvPr id="206" name="Rounded Rectangle 205"/>
                <p:cNvSpPr/>
                <p:nvPr/>
              </p:nvSpPr>
              <p:spPr>
                <a:xfrm>
                  <a:off x="2230777" y="481207"/>
                  <a:ext cx="3388339" cy="1101339"/>
                </a:xfrm>
                <a:prstGeom prst="roundRect">
                  <a:avLst>
                    <a:gd name="adj" fmla="val 5020"/>
                  </a:avLst>
                </a:prstGeom>
                <a:solidFill>
                  <a:srgbClr val="FFDDDD"/>
                </a:solidFill>
                <a:ln>
                  <a:solidFill>
                    <a:srgbClr val="FF0000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7" name="Rounded Rectangle 206"/>
                <p:cNvSpPr/>
                <p:nvPr/>
              </p:nvSpPr>
              <p:spPr>
                <a:xfrm flipV="1">
                  <a:off x="2795726" y="641228"/>
                  <a:ext cx="833738" cy="259852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55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CONTROL OF AROUSAL LEVELS</a:t>
                  </a:r>
                  <a:endParaRPr lang="en-GB" sz="55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 flipV="1">
                  <a:off x="4240044" y="644642"/>
                  <a:ext cx="833738" cy="255877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55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MENTAL REHEARSAL</a:t>
                  </a:r>
                  <a:endParaRPr lang="en-GB" sz="55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212" name="Rounded Rectangle 211"/>
                <p:cNvSpPr/>
                <p:nvPr/>
              </p:nvSpPr>
              <p:spPr>
                <a:xfrm flipV="1">
                  <a:off x="2348659" y="1329909"/>
                  <a:ext cx="3388340" cy="180481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GETS YOU IN THE ZONE OR SETTLES NERVES BY </a:t>
                  </a:r>
                  <a:r>
                    <a:rPr lang="en-GB" sz="600" b="1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IMPROVING</a:t>
                  </a:r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….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213" name="Rounded Rectangle 212"/>
                <p:cNvSpPr/>
                <p:nvPr/>
              </p:nvSpPr>
              <p:spPr>
                <a:xfrm flipV="1">
                  <a:off x="2795726" y="1046962"/>
                  <a:ext cx="833738" cy="248003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55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CONCENTRATION AND FOCUS</a:t>
                  </a:r>
                </a:p>
              </p:txBody>
            </p:sp>
            <p:sp>
              <p:nvSpPr>
                <p:cNvPr id="214" name="Rounded Rectangle 213"/>
                <p:cNvSpPr/>
                <p:nvPr/>
              </p:nvSpPr>
              <p:spPr>
                <a:xfrm flipV="1">
                  <a:off x="4246468" y="1046962"/>
                  <a:ext cx="833738" cy="248003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55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MOTIVATION</a:t>
                  </a:r>
                </a:p>
              </p:txBody>
            </p:sp>
          </p:grpSp>
          <p:cxnSp>
            <p:nvCxnSpPr>
              <p:cNvPr id="205" name="Straight Arrow Connector 204"/>
              <p:cNvCxnSpPr/>
              <p:nvPr/>
            </p:nvCxnSpPr>
            <p:spPr>
              <a:xfrm flipH="1">
                <a:off x="404778" y="4610593"/>
                <a:ext cx="2656" cy="41551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 flipV="1">
              <a:off x="8347832" y="1194058"/>
              <a:ext cx="1306002" cy="713543"/>
              <a:chOff x="549726" y="4762993"/>
              <a:chExt cx="1825565" cy="713543"/>
            </a:xfrm>
          </p:grpSpPr>
          <p:cxnSp>
            <p:nvCxnSpPr>
              <p:cNvPr id="223" name="Straight Arrow Connector 222"/>
              <p:cNvCxnSpPr/>
              <p:nvPr/>
            </p:nvCxnSpPr>
            <p:spPr>
              <a:xfrm flipV="1">
                <a:off x="556968" y="5476188"/>
                <a:ext cx="1818323" cy="348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556968" y="4762993"/>
                <a:ext cx="0" cy="7135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5" name="Straight Arrow Connector 224"/>
              <p:cNvCxnSpPr/>
              <p:nvPr/>
            </p:nvCxnSpPr>
            <p:spPr>
              <a:xfrm flipH="1">
                <a:off x="549726" y="4762993"/>
                <a:ext cx="2656" cy="41551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6" name="Rounded Rectangle 225"/>
            <p:cNvSpPr/>
            <p:nvPr/>
          </p:nvSpPr>
          <p:spPr>
            <a:xfrm>
              <a:off x="8351113" y="932044"/>
              <a:ext cx="1302721" cy="226492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b="1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PHYSICAL</a:t>
              </a:r>
              <a:r>
                <a:rPr lang="en-GB" sz="700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 </a:t>
              </a:r>
              <a:r>
                <a:rPr lang="en-GB" sz="700" b="1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BENEFITS</a:t>
              </a:r>
              <a:r>
                <a:rPr lang="en-GB" sz="700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 </a:t>
              </a:r>
            </a:p>
            <a:p>
              <a:pPr algn="ctr"/>
              <a:r>
                <a:rPr lang="en-GB" sz="700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OF A COOL DOWN</a:t>
              </a:r>
              <a:endParaRPr lang="en-GB" sz="1050" dirty="0">
                <a:solidFill>
                  <a:schemeClr val="accent1"/>
                </a:solidFill>
                <a:latin typeface="Bahnschrift Light" panose="020B0502040204020203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9686787" y="648521"/>
              <a:ext cx="2145022" cy="1101339"/>
              <a:chOff x="9686787" y="648521"/>
              <a:chExt cx="2145022" cy="1101339"/>
            </a:xfrm>
          </p:grpSpPr>
          <p:sp>
            <p:nvSpPr>
              <p:cNvPr id="217" name="Rounded Rectangle 216"/>
              <p:cNvSpPr/>
              <p:nvPr/>
            </p:nvSpPr>
            <p:spPr>
              <a:xfrm flipV="1">
                <a:off x="9686787" y="648521"/>
                <a:ext cx="2145022" cy="1101339"/>
              </a:xfrm>
              <a:prstGeom prst="roundRect">
                <a:avLst>
                  <a:gd name="adj" fmla="val 502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27" name="Rounded Rectangle 226"/>
              <p:cNvSpPr/>
              <p:nvPr/>
            </p:nvSpPr>
            <p:spPr>
              <a:xfrm>
                <a:off x="9885810" y="945937"/>
                <a:ext cx="833738" cy="24800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5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LOWERING HEART RATE</a:t>
                </a:r>
              </a:p>
            </p:txBody>
          </p:sp>
          <p:sp>
            <p:nvSpPr>
              <p:cNvPr id="228" name="Rounded Rectangle 227"/>
              <p:cNvSpPr/>
              <p:nvPr/>
            </p:nvSpPr>
            <p:spPr>
              <a:xfrm>
                <a:off x="10858809" y="945937"/>
                <a:ext cx="833738" cy="24800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5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LOWERING BODY TEMPERATURE</a:t>
                </a:r>
              </a:p>
            </p:txBody>
          </p:sp>
          <p:sp>
            <p:nvSpPr>
              <p:cNvPr id="230" name="Rounded Rectangle 229"/>
              <p:cNvSpPr/>
              <p:nvPr/>
            </p:nvSpPr>
            <p:spPr>
              <a:xfrm>
                <a:off x="10352051" y="1334091"/>
                <a:ext cx="833738" cy="24800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5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LOWERING BREATHING RATE</a:t>
                </a:r>
              </a:p>
            </p:txBody>
          </p:sp>
          <p:sp>
            <p:nvSpPr>
              <p:cNvPr id="231" name="Rounded Rectangle 230"/>
              <p:cNvSpPr/>
              <p:nvPr/>
            </p:nvSpPr>
            <p:spPr>
              <a:xfrm>
                <a:off x="9706033" y="719583"/>
                <a:ext cx="2125775" cy="196325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HELPS THE BODY TRANSITION BACK TO RESTING STATE BY </a:t>
                </a:r>
                <a:r>
                  <a:rPr lang="en-GB" sz="600" b="1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GRADUALLY</a:t>
                </a:r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….</a:t>
                </a:r>
                <a:endParaRPr lang="en-GB" sz="6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9686787" y="4787467"/>
              <a:ext cx="2145022" cy="1101339"/>
              <a:chOff x="9686787" y="648521"/>
              <a:chExt cx="2145022" cy="1101339"/>
            </a:xfrm>
          </p:grpSpPr>
          <p:sp>
            <p:nvSpPr>
              <p:cNvPr id="234" name="Rounded Rectangle 233"/>
              <p:cNvSpPr/>
              <p:nvPr/>
            </p:nvSpPr>
            <p:spPr>
              <a:xfrm flipV="1">
                <a:off x="9686787" y="648521"/>
                <a:ext cx="2145022" cy="1101339"/>
              </a:xfrm>
              <a:prstGeom prst="roundRect">
                <a:avLst>
                  <a:gd name="adj" fmla="val 502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35" name="Rounded Rectangle 234"/>
              <p:cNvSpPr/>
              <p:nvPr/>
            </p:nvSpPr>
            <p:spPr>
              <a:xfrm>
                <a:off x="9885810" y="945937"/>
                <a:ext cx="833738" cy="293701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5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CIRCULATION OF BLOOD AND OXYGEN</a:t>
                </a:r>
              </a:p>
            </p:txBody>
          </p:sp>
          <p:sp>
            <p:nvSpPr>
              <p:cNvPr id="236" name="Rounded Rectangle 235"/>
              <p:cNvSpPr/>
              <p:nvPr/>
            </p:nvSpPr>
            <p:spPr>
              <a:xfrm>
                <a:off x="10858809" y="945937"/>
                <a:ext cx="833738" cy="293701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5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REDUCED RISK OF MUSCLE SORENESS</a:t>
                </a:r>
              </a:p>
            </p:txBody>
          </p:sp>
          <p:sp>
            <p:nvSpPr>
              <p:cNvPr id="238" name="Rounded Rectangle 237"/>
              <p:cNvSpPr/>
              <p:nvPr/>
            </p:nvSpPr>
            <p:spPr>
              <a:xfrm>
                <a:off x="10352051" y="1329987"/>
                <a:ext cx="833738" cy="329524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55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REMOVAL OF WASTE PRODUCTS E.G</a:t>
                </a:r>
                <a:r>
                  <a:rPr lang="en-GB" sz="550" dirty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.</a:t>
                </a:r>
                <a:r>
                  <a:rPr lang="en-GB" sz="55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 LACTIC ACID</a:t>
                </a:r>
              </a:p>
            </p:txBody>
          </p:sp>
          <p:sp>
            <p:nvSpPr>
              <p:cNvPr id="239" name="Rounded Rectangle 238"/>
              <p:cNvSpPr/>
              <p:nvPr/>
            </p:nvSpPr>
            <p:spPr>
              <a:xfrm>
                <a:off x="9706033" y="719583"/>
                <a:ext cx="2125775" cy="196325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AIDS RECOVERY BY STRECTCHING AND </a:t>
                </a:r>
                <a:r>
                  <a:rPr lang="en-GB" sz="600" b="1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IMPROVING</a:t>
                </a:r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….</a:t>
                </a:r>
                <a:endParaRPr lang="en-GB" sz="6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8348799" y="4619343"/>
              <a:ext cx="1300821" cy="713543"/>
              <a:chOff x="556968" y="4762993"/>
              <a:chExt cx="1818323" cy="713543"/>
            </a:xfrm>
          </p:grpSpPr>
          <p:cxnSp>
            <p:nvCxnSpPr>
              <p:cNvPr id="241" name="Straight Arrow Connector 240"/>
              <p:cNvCxnSpPr/>
              <p:nvPr/>
            </p:nvCxnSpPr>
            <p:spPr>
              <a:xfrm flipV="1">
                <a:off x="556968" y="5476188"/>
                <a:ext cx="1818323" cy="348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>
                <a:off x="556968" y="4762993"/>
                <a:ext cx="0" cy="7135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3" name="Straight Arrow Connector 242"/>
              <p:cNvCxnSpPr/>
              <p:nvPr/>
            </p:nvCxnSpPr>
            <p:spPr>
              <a:xfrm flipH="1">
                <a:off x="559870" y="4762993"/>
                <a:ext cx="2656" cy="41551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44" name="Rounded Rectangle 243"/>
            <p:cNvSpPr/>
            <p:nvPr/>
          </p:nvSpPr>
          <p:spPr>
            <a:xfrm>
              <a:off x="8347848" y="5067571"/>
              <a:ext cx="1302721" cy="226492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b="1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PHYSICAL</a:t>
              </a:r>
              <a:r>
                <a:rPr lang="en-GB" sz="700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 </a:t>
              </a:r>
              <a:r>
                <a:rPr lang="en-GB" sz="700" b="1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BENEFITS</a:t>
              </a:r>
              <a:r>
                <a:rPr lang="en-GB" sz="700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 </a:t>
              </a:r>
            </a:p>
            <a:p>
              <a:pPr algn="ctr"/>
              <a:r>
                <a:rPr lang="en-GB" sz="700" dirty="0" smtClean="0">
                  <a:solidFill>
                    <a:schemeClr val="accent1"/>
                  </a:solidFill>
                  <a:latin typeface="Bahnschrift Light" panose="020B0502040204020203" pitchFamily="34" charset="0"/>
                </a:rPr>
                <a:t>OF A COOL DOWN</a:t>
              </a:r>
              <a:endParaRPr lang="en-GB" sz="1050" dirty="0">
                <a:solidFill>
                  <a:schemeClr val="accent1"/>
                </a:solidFill>
                <a:latin typeface="Bahnschrift Light" panose="020B0502040204020203" pitchFamily="34" charset="0"/>
              </a:endParaRPr>
            </a:p>
          </p:txBody>
        </p:sp>
      </p:grpSp>
      <p:sp>
        <p:nvSpPr>
          <p:cNvPr id="247" name="Rounded Rectangle 246"/>
          <p:cNvSpPr/>
          <p:nvPr/>
        </p:nvSpPr>
        <p:spPr>
          <a:xfrm>
            <a:off x="112978" y="442686"/>
            <a:ext cx="11971446" cy="5435600"/>
          </a:xfrm>
          <a:prstGeom prst="roundRect">
            <a:avLst>
              <a:gd name="adj" fmla="val 98"/>
            </a:avLst>
          </a:prstGeom>
          <a:noFill/>
          <a:ln w="127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" name="Rounded Rectangle 262"/>
          <p:cNvSpPr/>
          <p:nvPr/>
        </p:nvSpPr>
        <p:spPr>
          <a:xfrm>
            <a:off x="1800615" y="6445622"/>
            <a:ext cx="673173" cy="257758"/>
          </a:xfrm>
          <a:prstGeom prst="roundRect">
            <a:avLst>
              <a:gd name="adj" fmla="val 502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5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PARTICIPANT EXPERIENCE</a:t>
            </a:r>
            <a:endParaRPr lang="en-GB" sz="55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64" name="Rounded Rectangle 263"/>
          <p:cNvSpPr/>
          <p:nvPr/>
        </p:nvSpPr>
        <p:spPr>
          <a:xfrm>
            <a:off x="2582697" y="6444624"/>
            <a:ext cx="673173" cy="257758"/>
          </a:xfrm>
          <a:prstGeom prst="roundRect">
            <a:avLst>
              <a:gd name="adj" fmla="val 502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5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FITNESS LEVEL</a:t>
            </a:r>
            <a:endParaRPr lang="en-GB" sz="55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65" name="Rounded Rectangle 264"/>
          <p:cNvSpPr/>
          <p:nvPr/>
        </p:nvSpPr>
        <p:spPr>
          <a:xfrm>
            <a:off x="3364779" y="6445622"/>
            <a:ext cx="673173" cy="257758"/>
          </a:xfrm>
          <a:prstGeom prst="roundRect">
            <a:avLst>
              <a:gd name="adj" fmla="val 502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5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MEDICAL CONDITIONS</a:t>
            </a:r>
            <a:endParaRPr lang="en-GB" sz="55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66" name="Rounded Rectangle 265"/>
          <p:cNvSpPr/>
          <p:nvPr/>
        </p:nvSpPr>
        <p:spPr>
          <a:xfrm>
            <a:off x="1018533" y="6446516"/>
            <a:ext cx="673173" cy="257758"/>
          </a:xfrm>
          <a:prstGeom prst="roundRect">
            <a:avLst>
              <a:gd name="adj" fmla="val 502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5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 PARTICIPANT AGES</a:t>
            </a:r>
            <a:endParaRPr lang="en-GB" sz="55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67" name="Rounded Rectangle 266"/>
          <p:cNvSpPr/>
          <p:nvPr/>
        </p:nvSpPr>
        <p:spPr>
          <a:xfrm>
            <a:off x="236451" y="6445622"/>
            <a:ext cx="673173" cy="257758"/>
          </a:xfrm>
          <a:prstGeom prst="roundRect">
            <a:avLst>
              <a:gd name="adj" fmla="val 502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5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SIZE OF GROUP</a:t>
            </a:r>
            <a:endParaRPr lang="en-GB" sz="55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664242" y="6236763"/>
            <a:ext cx="2865778" cy="32650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  <a:latin typeface="Bahnschrift Light" panose="020B0502040204020203" pitchFamily="34" charset="0"/>
              </a:rPr>
              <a:t>SPECIFIC NEEDS </a:t>
            </a:r>
            <a:r>
              <a:rPr lang="en-GB" sz="800" dirty="0">
                <a:solidFill>
                  <a:schemeClr val="tx1"/>
                </a:solidFill>
                <a:latin typeface="Bahnschrift Light" panose="020B0502040204020203" pitchFamily="34" charset="0"/>
              </a:rPr>
              <a:t>TO BE CONSIDERED WHEN PLANNING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latin typeface="Bahnschrift Light" panose="020B0502040204020203" pitchFamily="34" charset="0"/>
              </a:rPr>
              <a:t> A WARM UP OR COOL DOWN ARE</a:t>
            </a:r>
            <a:r>
              <a:rPr lang="en-GB" sz="8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….</a:t>
            </a:r>
            <a:endParaRPr lang="en-GB" sz="280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68" name="Rounded Rectangle 267"/>
          <p:cNvSpPr/>
          <p:nvPr/>
        </p:nvSpPr>
        <p:spPr>
          <a:xfrm>
            <a:off x="236451" y="6128770"/>
            <a:ext cx="3801501" cy="1878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CHARACTERISTICS OF INDIVIDUALS OR GROUPS </a:t>
            </a:r>
            <a:r>
              <a:rPr lang="en-GB" sz="6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COULD BE….</a:t>
            </a:r>
            <a:endParaRPr lang="en-GB" sz="200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39" name="Straight Arrow Connector 38"/>
          <p:cNvCxnSpPr>
            <a:stCxn id="35" idx="1"/>
            <a:endCxn id="41" idx="3"/>
          </p:cNvCxnSpPr>
          <p:nvPr/>
        </p:nvCxnSpPr>
        <p:spPr>
          <a:xfrm flipH="1">
            <a:off x="4227598" y="6400018"/>
            <a:ext cx="436644" cy="223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Rounded Rectangle 268"/>
          <p:cNvSpPr/>
          <p:nvPr/>
        </p:nvSpPr>
        <p:spPr>
          <a:xfrm>
            <a:off x="7966363" y="6013398"/>
            <a:ext cx="4118061" cy="777015"/>
          </a:xfrm>
          <a:prstGeom prst="roundRect">
            <a:avLst>
              <a:gd name="adj" fmla="val 6425"/>
            </a:avLst>
          </a:prstGeom>
          <a:solidFill>
            <a:srgbClr val="EADCF4"/>
          </a:solidFill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0" name="Straight Arrow Connector 269"/>
          <p:cNvCxnSpPr>
            <a:stCxn id="35" idx="3"/>
            <a:endCxn id="269" idx="1"/>
          </p:cNvCxnSpPr>
          <p:nvPr/>
        </p:nvCxnSpPr>
        <p:spPr>
          <a:xfrm>
            <a:off x="7530020" y="6400018"/>
            <a:ext cx="436343" cy="18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Rounded Rectangle 273"/>
          <p:cNvSpPr/>
          <p:nvPr/>
        </p:nvSpPr>
        <p:spPr>
          <a:xfrm>
            <a:off x="8256228" y="6128770"/>
            <a:ext cx="1425877" cy="573612"/>
          </a:xfrm>
          <a:prstGeom prst="roundRect">
            <a:avLst>
              <a:gd name="adj" fmla="val 502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ENVIRONMENTAL FACTORS </a:t>
            </a:r>
          </a:p>
          <a:p>
            <a:pPr algn="ctr"/>
            <a:endParaRPr lang="en-GB" sz="600" b="1" dirty="0" smtClean="0">
              <a:solidFill>
                <a:srgbClr val="7030A0"/>
              </a:solidFill>
              <a:latin typeface="Bahnschrift Light" panose="020B0502040204020203" pitchFamily="34" charset="0"/>
            </a:endParaRPr>
          </a:p>
          <a:p>
            <a:pPr algn="ctr"/>
            <a:r>
              <a:rPr lang="en-GB" sz="6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E.G. WEATHER, TEMPERATURE, FACILITIES ETC</a:t>
            </a:r>
            <a:endParaRPr lang="en-GB" sz="60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75" name="Rounded Rectangle 274"/>
          <p:cNvSpPr/>
          <p:nvPr/>
        </p:nvSpPr>
        <p:spPr>
          <a:xfrm>
            <a:off x="10414555" y="6128770"/>
            <a:ext cx="1425877" cy="573612"/>
          </a:xfrm>
          <a:prstGeom prst="roundRect">
            <a:avLst>
              <a:gd name="adj" fmla="val 5020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b="1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SUITABILITY</a:t>
            </a:r>
            <a:r>
              <a:rPr lang="en-GB" sz="6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 AS PREPARATION FOR A PARTICULAR ACTIVITY/SPORT</a:t>
            </a:r>
          </a:p>
          <a:p>
            <a:pPr algn="ctr"/>
            <a:endParaRPr lang="en-GB" sz="600" dirty="0" smtClean="0">
              <a:solidFill>
                <a:schemeClr val="tx1"/>
              </a:solidFill>
              <a:latin typeface="Bahnschrift Light" panose="020B0502040204020203" pitchFamily="34" charset="0"/>
            </a:endParaRPr>
          </a:p>
          <a:p>
            <a:pPr algn="ctr"/>
            <a:r>
              <a:rPr lang="en-GB" sz="6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E.G. ARE THE EXERCISE LINKED TO THE SPORT</a:t>
            </a:r>
            <a:endParaRPr lang="en-GB" sz="60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276" name="Straight Arrow Connector 275"/>
          <p:cNvCxnSpPr>
            <a:stCxn id="35" idx="0"/>
            <a:endCxn id="247" idx="2"/>
          </p:cNvCxnSpPr>
          <p:nvPr/>
        </p:nvCxnSpPr>
        <p:spPr>
          <a:xfrm flipV="1">
            <a:off x="6097131" y="5878286"/>
            <a:ext cx="1570" cy="358477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797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328</Words>
  <Application>Microsoft Macintosh PowerPoint</Application>
  <PresentationFormat>Custom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Morgan</dc:creator>
  <cp:lastModifiedBy>Lee Brownbill</cp:lastModifiedBy>
  <cp:revision>61</cp:revision>
  <dcterms:created xsi:type="dcterms:W3CDTF">2020-11-20T11:26:45Z</dcterms:created>
  <dcterms:modified xsi:type="dcterms:W3CDTF">2021-01-25T12:39:00Z</dcterms:modified>
</cp:coreProperties>
</file>