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78" r:id="rId5"/>
    <p:sldId id="279" r:id="rId6"/>
    <p:sldId id="284" r:id="rId7"/>
    <p:sldId id="28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CC"/>
    <a:srgbClr val="FF505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06" autoAdjust="0"/>
    <p:restoredTop sz="94660"/>
  </p:normalViewPr>
  <p:slideViewPr>
    <p:cSldViewPr snapToGrid="0" showGuides="1">
      <p:cViewPr varScale="1">
        <p:scale>
          <a:sx n="72" d="100"/>
          <a:sy n="72" d="100"/>
        </p:scale>
        <p:origin x="534" y="78"/>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ownbill Mr L" userId="f8d12644-0983-4786-8120-0c9ac42998b6" providerId="ADAL" clId="{2E67FD2A-BA88-4270-BCFD-01B5B02CEF1C}"/>
    <pc:docChg chg="modSld">
      <pc:chgData name="Brownbill Mr L" userId="f8d12644-0983-4786-8120-0c9ac42998b6" providerId="ADAL" clId="{2E67FD2A-BA88-4270-BCFD-01B5B02CEF1C}" dt="2021-02-08T14:41:26.014" v="0" actId="20577"/>
      <pc:docMkLst>
        <pc:docMk/>
      </pc:docMkLst>
      <pc:sldChg chg="modSp">
        <pc:chgData name="Brownbill Mr L" userId="f8d12644-0983-4786-8120-0c9ac42998b6" providerId="ADAL" clId="{2E67FD2A-BA88-4270-BCFD-01B5B02CEF1C}" dt="2021-02-08T14:41:26.014" v="0" actId="20577"/>
        <pc:sldMkLst>
          <pc:docMk/>
          <pc:sldMk cId="3065403061" sldId="278"/>
        </pc:sldMkLst>
        <pc:spChg chg="mod">
          <ac:chgData name="Brownbill Mr L" userId="f8d12644-0983-4786-8120-0c9ac42998b6" providerId="ADAL" clId="{2E67FD2A-BA88-4270-BCFD-01B5B02CEF1C}" dt="2021-02-08T14:41:26.014" v="0" actId="20577"/>
          <ac:spMkLst>
            <pc:docMk/>
            <pc:sldMk cId="3065403061" sldId="278"/>
            <ac:spMk id="19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28B1E9F-9DE3-4930-8233-2B94EB69A117}" type="datetimeFigureOut">
              <a:rPr lang="en-GB" smtClean="0"/>
              <a:t>08/02/2021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8F8023-45E2-4AFB-A9ED-34C0FC67760D}" type="slidenum">
              <a:rPr lang="en-GB" smtClean="0"/>
              <a:t>‹#›</a:t>
            </a:fld>
            <a:endParaRPr lang="en-GB"/>
          </a:p>
        </p:txBody>
      </p:sp>
    </p:spTree>
    <p:extLst>
      <p:ext uri="{BB962C8B-B14F-4D97-AF65-F5344CB8AC3E}">
        <p14:creationId xmlns:p14="http://schemas.microsoft.com/office/powerpoint/2010/main" val="2189280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28B1E9F-9DE3-4930-8233-2B94EB69A117}" type="datetimeFigureOut">
              <a:rPr lang="en-GB" smtClean="0"/>
              <a:t>08/02/2021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8F8023-45E2-4AFB-A9ED-34C0FC67760D}" type="slidenum">
              <a:rPr lang="en-GB" smtClean="0"/>
              <a:t>‹#›</a:t>
            </a:fld>
            <a:endParaRPr lang="en-GB"/>
          </a:p>
        </p:txBody>
      </p:sp>
    </p:spTree>
    <p:extLst>
      <p:ext uri="{BB962C8B-B14F-4D97-AF65-F5344CB8AC3E}">
        <p14:creationId xmlns:p14="http://schemas.microsoft.com/office/powerpoint/2010/main" val="2262262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28B1E9F-9DE3-4930-8233-2B94EB69A117}" type="datetimeFigureOut">
              <a:rPr lang="en-GB" smtClean="0"/>
              <a:t>08/02/2021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8F8023-45E2-4AFB-A9ED-34C0FC67760D}" type="slidenum">
              <a:rPr lang="en-GB" smtClean="0"/>
              <a:t>‹#›</a:t>
            </a:fld>
            <a:endParaRPr lang="en-GB"/>
          </a:p>
        </p:txBody>
      </p:sp>
    </p:spTree>
    <p:extLst>
      <p:ext uri="{BB962C8B-B14F-4D97-AF65-F5344CB8AC3E}">
        <p14:creationId xmlns:p14="http://schemas.microsoft.com/office/powerpoint/2010/main" val="228204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28B1E9F-9DE3-4930-8233-2B94EB69A117}" type="datetimeFigureOut">
              <a:rPr lang="en-GB" smtClean="0"/>
              <a:t>08/02/2021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8F8023-45E2-4AFB-A9ED-34C0FC67760D}" type="slidenum">
              <a:rPr lang="en-GB" smtClean="0"/>
              <a:t>‹#›</a:t>
            </a:fld>
            <a:endParaRPr lang="en-GB"/>
          </a:p>
        </p:txBody>
      </p:sp>
    </p:spTree>
    <p:extLst>
      <p:ext uri="{BB962C8B-B14F-4D97-AF65-F5344CB8AC3E}">
        <p14:creationId xmlns:p14="http://schemas.microsoft.com/office/powerpoint/2010/main" val="2923718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28B1E9F-9DE3-4930-8233-2B94EB69A117}" type="datetimeFigureOut">
              <a:rPr lang="en-GB" smtClean="0"/>
              <a:t>08/02/2021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8F8023-45E2-4AFB-A9ED-34C0FC67760D}" type="slidenum">
              <a:rPr lang="en-GB" smtClean="0"/>
              <a:t>‹#›</a:t>
            </a:fld>
            <a:endParaRPr lang="en-GB"/>
          </a:p>
        </p:txBody>
      </p:sp>
    </p:spTree>
    <p:extLst>
      <p:ext uri="{BB962C8B-B14F-4D97-AF65-F5344CB8AC3E}">
        <p14:creationId xmlns:p14="http://schemas.microsoft.com/office/powerpoint/2010/main" val="2360193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28B1E9F-9DE3-4930-8233-2B94EB69A117}" type="datetimeFigureOut">
              <a:rPr lang="en-GB" smtClean="0"/>
              <a:t>08/02/2021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8F8023-45E2-4AFB-A9ED-34C0FC67760D}" type="slidenum">
              <a:rPr lang="en-GB" smtClean="0"/>
              <a:t>‹#›</a:t>
            </a:fld>
            <a:endParaRPr lang="en-GB"/>
          </a:p>
        </p:txBody>
      </p:sp>
    </p:spTree>
    <p:extLst>
      <p:ext uri="{BB962C8B-B14F-4D97-AF65-F5344CB8AC3E}">
        <p14:creationId xmlns:p14="http://schemas.microsoft.com/office/powerpoint/2010/main" val="1443016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28B1E9F-9DE3-4930-8233-2B94EB69A117}" type="datetimeFigureOut">
              <a:rPr lang="en-GB" smtClean="0"/>
              <a:t>08/02/2021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A8F8023-45E2-4AFB-A9ED-34C0FC67760D}" type="slidenum">
              <a:rPr lang="en-GB" smtClean="0"/>
              <a:t>‹#›</a:t>
            </a:fld>
            <a:endParaRPr lang="en-GB"/>
          </a:p>
        </p:txBody>
      </p:sp>
    </p:spTree>
    <p:extLst>
      <p:ext uri="{BB962C8B-B14F-4D97-AF65-F5344CB8AC3E}">
        <p14:creationId xmlns:p14="http://schemas.microsoft.com/office/powerpoint/2010/main" val="2102882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28B1E9F-9DE3-4930-8233-2B94EB69A117}" type="datetimeFigureOut">
              <a:rPr lang="en-GB" smtClean="0"/>
              <a:t>08/02/2021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A8F8023-45E2-4AFB-A9ED-34C0FC67760D}" type="slidenum">
              <a:rPr lang="en-GB" smtClean="0"/>
              <a:t>‹#›</a:t>
            </a:fld>
            <a:endParaRPr lang="en-GB"/>
          </a:p>
        </p:txBody>
      </p:sp>
    </p:spTree>
    <p:extLst>
      <p:ext uri="{BB962C8B-B14F-4D97-AF65-F5344CB8AC3E}">
        <p14:creationId xmlns:p14="http://schemas.microsoft.com/office/powerpoint/2010/main" val="673583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8B1E9F-9DE3-4930-8233-2B94EB69A117}" type="datetimeFigureOut">
              <a:rPr lang="en-GB" smtClean="0"/>
              <a:t>08/02/2021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A8F8023-45E2-4AFB-A9ED-34C0FC67760D}" type="slidenum">
              <a:rPr lang="en-GB" smtClean="0"/>
              <a:t>‹#›</a:t>
            </a:fld>
            <a:endParaRPr lang="en-GB"/>
          </a:p>
        </p:txBody>
      </p:sp>
    </p:spTree>
    <p:extLst>
      <p:ext uri="{BB962C8B-B14F-4D97-AF65-F5344CB8AC3E}">
        <p14:creationId xmlns:p14="http://schemas.microsoft.com/office/powerpoint/2010/main" val="3732678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28B1E9F-9DE3-4930-8233-2B94EB69A117}" type="datetimeFigureOut">
              <a:rPr lang="en-GB" smtClean="0"/>
              <a:t>08/02/2021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8F8023-45E2-4AFB-A9ED-34C0FC67760D}" type="slidenum">
              <a:rPr lang="en-GB" smtClean="0"/>
              <a:t>‹#›</a:t>
            </a:fld>
            <a:endParaRPr lang="en-GB"/>
          </a:p>
        </p:txBody>
      </p:sp>
    </p:spTree>
    <p:extLst>
      <p:ext uri="{BB962C8B-B14F-4D97-AF65-F5344CB8AC3E}">
        <p14:creationId xmlns:p14="http://schemas.microsoft.com/office/powerpoint/2010/main" val="4260858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28B1E9F-9DE3-4930-8233-2B94EB69A117}" type="datetimeFigureOut">
              <a:rPr lang="en-GB" smtClean="0"/>
              <a:t>08/02/2021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8F8023-45E2-4AFB-A9ED-34C0FC67760D}" type="slidenum">
              <a:rPr lang="en-GB" smtClean="0"/>
              <a:t>‹#›</a:t>
            </a:fld>
            <a:endParaRPr lang="en-GB"/>
          </a:p>
        </p:txBody>
      </p:sp>
    </p:spTree>
    <p:extLst>
      <p:ext uri="{BB962C8B-B14F-4D97-AF65-F5344CB8AC3E}">
        <p14:creationId xmlns:p14="http://schemas.microsoft.com/office/powerpoint/2010/main" val="3484394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8B1E9F-9DE3-4930-8233-2B94EB69A117}" type="datetimeFigureOut">
              <a:rPr lang="en-GB" smtClean="0"/>
              <a:t>08/02/2021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8F8023-45E2-4AFB-A9ED-34C0FC67760D}" type="slidenum">
              <a:rPr lang="en-GB" smtClean="0"/>
              <a:t>‹#›</a:t>
            </a:fld>
            <a:endParaRPr lang="en-GB"/>
          </a:p>
        </p:txBody>
      </p:sp>
    </p:spTree>
    <p:extLst>
      <p:ext uri="{BB962C8B-B14F-4D97-AF65-F5344CB8AC3E}">
        <p14:creationId xmlns:p14="http://schemas.microsoft.com/office/powerpoint/2010/main" val="623968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1" name="Straight Connector 100"/>
          <p:cNvCxnSpPr>
            <a:endCxn id="194" idx="0"/>
          </p:cNvCxnSpPr>
          <p:nvPr/>
        </p:nvCxnSpPr>
        <p:spPr>
          <a:xfrm>
            <a:off x="8906106" y="1049006"/>
            <a:ext cx="0" cy="24106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a:endCxn id="44" idx="0"/>
          </p:cNvCxnSpPr>
          <p:nvPr/>
        </p:nvCxnSpPr>
        <p:spPr>
          <a:xfrm>
            <a:off x="3449197" y="1030065"/>
            <a:ext cx="0" cy="2561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3" idx="3"/>
            <a:endCxn id="14" idx="1"/>
          </p:cNvCxnSpPr>
          <p:nvPr/>
        </p:nvCxnSpPr>
        <p:spPr>
          <a:xfrm flipV="1">
            <a:off x="3306074" y="295437"/>
            <a:ext cx="431718"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083638" y="125178"/>
            <a:ext cx="2222436" cy="340519"/>
          </a:xfrm>
          <a:prstGeom prst="roundRect">
            <a:avLst/>
          </a:prstGeom>
          <a:solidFill>
            <a:schemeClr val="bg1"/>
          </a:solidFill>
          <a:ln w="19050">
            <a:solidFill>
              <a:schemeClr val="tx1"/>
            </a:solidFill>
          </a:ln>
        </p:spPr>
        <p:txBody>
          <a:bodyPr wrap="square" rtlCol="0">
            <a:spAutoFit/>
          </a:bodyPr>
          <a:lstStyle/>
          <a:p>
            <a:r>
              <a:rPr lang="en-GB" sz="1200" dirty="0">
                <a:latin typeface="Bahnschrift" panose="020B0502040204020203" pitchFamily="34" charset="0"/>
              </a:rPr>
              <a:t>DEMONSTRATE</a:t>
            </a:r>
            <a:r>
              <a:rPr lang="en-GB" sz="1400" dirty="0">
                <a:latin typeface="Bahnschrift" panose="020B0502040204020203" pitchFamily="34" charset="0"/>
              </a:rPr>
              <a:t> - </a:t>
            </a:r>
            <a:r>
              <a:rPr lang="en-GB" sz="1200" dirty="0">
                <a:latin typeface="Bahnschrift" panose="020B0502040204020203" pitchFamily="34" charset="0"/>
              </a:rPr>
              <a:t>Questions</a:t>
            </a:r>
            <a:r>
              <a:rPr lang="en-GB" sz="1200" dirty="0">
                <a:solidFill>
                  <a:schemeClr val="bg1"/>
                </a:solidFill>
                <a:latin typeface="Bahnschrift" panose="020B0502040204020203" pitchFamily="34" charset="0"/>
              </a:rPr>
              <a:t> </a:t>
            </a:r>
          </a:p>
        </p:txBody>
      </p:sp>
      <p:sp>
        <p:nvSpPr>
          <p:cNvPr id="14" name="TextBox 13"/>
          <p:cNvSpPr txBox="1"/>
          <p:nvPr/>
        </p:nvSpPr>
        <p:spPr>
          <a:xfrm>
            <a:off x="3737792" y="142203"/>
            <a:ext cx="4707571" cy="306467"/>
          </a:xfrm>
          <a:prstGeom prst="roundRect">
            <a:avLst/>
          </a:prstGeom>
          <a:noFill/>
          <a:ln w="19050">
            <a:solidFill>
              <a:schemeClr val="tx1"/>
            </a:solidFill>
          </a:ln>
        </p:spPr>
        <p:txBody>
          <a:bodyPr wrap="square" rtlCol="0">
            <a:spAutoFit/>
          </a:bodyPr>
          <a:lstStyle/>
          <a:p>
            <a:r>
              <a:rPr lang="en-US" sz="1200" b="1" dirty="0">
                <a:ln w="0"/>
                <a:latin typeface="Bahnschrift" panose="020B0502040204020203" pitchFamily="34" charset="0"/>
              </a:rPr>
              <a:t>LO1: </a:t>
            </a:r>
            <a:r>
              <a:rPr lang="en-US" sz="1200" dirty="0">
                <a:ln w="0"/>
                <a:latin typeface="Bahnschrift" panose="020B0502040204020203" pitchFamily="34" charset="0"/>
              </a:rPr>
              <a:t>Understand different factors which influence the risk of injury.</a:t>
            </a:r>
          </a:p>
        </p:txBody>
      </p:sp>
      <p:cxnSp>
        <p:nvCxnSpPr>
          <p:cNvPr id="18" name="Straight Connector 17"/>
          <p:cNvCxnSpPr>
            <a:stCxn id="14" idx="2"/>
            <a:endCxn id="21" idx="0"/>
          </p:cNvCxnSpPr>
          <p:nvPr/>
        </p:nvCxnSpPr>
        <p:spPr>
          <a:xfrm>
            <a:off x="6091578" y="448670"/>
            <a:ext cx="1" cy="5456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6037040" y="994339"/>
            <a:ext cx="109077" cy="1093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9" name="Straight Connector 28"/>
          <p:cNvCxnSpPr/>
          <p:nvPr/>
        </p:nvCxnSpPr>
        <p:spPr>
          <a:xfrm>
            <a:off x="3449197" y="1040743"/>
            <a:ext cx="5456909" cy="67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4" name="Group 83"/>
          <p:cNvGrpSpPr/>
          <p:nvPr/>
        </p:nvGrpSpPr>
        <p:grpSpPr>
          <a:xfrm>
            <a:off x="22974" y="48127"/>
            <a:ext cx="760490" cy="735110"/>
            <a:chOff x="-1275908" y="2146401"/>
            <a:chExt cx="5996764" cy="6413524"/>
          </a:xfrm>
        </p:grpSpPr>
        <p:sp>
          <p:nvSpPr>
            <p:cNvPr id="85" name="Oval 84"/>
            <p:cNvSpPr/>
            <p:nvPr/>
          </p:nvSpPr>
          <p:spPr>
            <a:xfrm>
              <a:off x="-795648" y="2800369"/>
              <a:ext cx="5014946" cy="5105588"/>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6" name="Oval 85"/>
            <p:cNvSpPr/>
            <p:nvPr/>
          </p:nvSpPr>
          <p:spPr>
            <a:xfrm>
              <a:off x="-1275908" y="2146401"/>
              <a:ext cx="5996764" cy="641352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02" name="TextBox 101"/>
          <p:cNvSpPr txBox="1"/>
          <p:nvPr/>
        </p:nvSpPr>
        <p:spPr>
          <a:xfrm>
            <a:off x="181206" y="5588293"/>
            <a:ext cx="357545" cy="732115"/>
          </a:xfrm>
          <a:prstGeom prst="roundRect">
            <a:avLst/>
          </a:prstGeom>
          <a:solidFill>
            <a:schemeClr val="bg1">
              <a:lumMod val="50000"/>
            </a:schemeClr>
          </a:solidFill>
          <a:ln w="19050">
            <a:solidFill>
              <a:schemeClr val="tx1"/>
            </a:solidFill>
          </a:ln>
        </p:spPr>
        <p:txBody>
          <a:bodyPr vert="vert270" wrap="square" rtlCol="0">
            <a:spAutoFit/>
          </a:bodyPr>
          <a:lstStyle/>
          <a:p>
            <a:pPr algn="ctr"/>
            <a:r>
              <a:rPr lang="en-GB" sz="900" dirty="0">
                <a:solidFill>
                  <a:schemeClr val="bg1"/>
                </a:solidFill>
                <a:latin typeface="Bahnschrift" panose="020B0502040204020203" pitchFamily="34" charset="0"/>
              </a:rPr>
              <a:t>PLATINUM</a:t>
            </a:r>
          </a:p>
        </p:txBody>
      </p:sp>
      <p:sp>
        <p:nvSpPr>
          <p:cNvPr id="158" name="TextBox 157"/>
          <p:cNvSpPr txBox="1"/>
          <p:nvPr/>
        </p:nvSpPr>
        <p:spPr>
          <a:xfrm>
            <a:off x="169240" y="4607420"/>
            <a:ext cx="357545" cy="732115"/>
          </a:xfrm>
          <a:prstGeom prst="roundRect">
            <a:avLst/>
          </a:prstGeom>
          <a:solidFill>
            <a:schemeClr val="accent4"/>
          </a:solidFill>
          <a:ln w="19050">
            <a:solidFill>
              <a:schemeClr val="tx1"/>
            </a:solidFill>
          </a:ln>
        </p:spPr>
        <p:txBody>
          <a:bodyPr vert="vert270" wrap="square" rtlCol="0">
            <a:spAutoFit/>
          </a:bodyPr>
          <a:lstStyle/>
          <a:p>
            <a:pPr algn="ctr"/>
            <a:r>
              <a:rPr lang="en-GB" sz="900" dirty="0">
                <a:latin typeface="Bahnschrift" panose="020B0502040204020203" pitchFamily="34" charset="0"/>
              </a:rPr>
              <a:t>GOLD</a:t>
            </a:r>
          </a:p>
        </p:txBody>
      </p:sp>
      <p:sp>
        <p:nvSpPr>
          <p:cNvPr id="166" name="TextBox 165"/>
          <p:cNvSpPr txBox="1"/>
          <p:nvPr/>
        </p:nvSpPr>
        <p:spPr>
          <a:xfrm>
            <a:off x="169241" y="3632720"/>
            <a:ext cx="357545" cy="732115"/>
          </a:xfrm>
          <a:prstGeom prst="roundRect">
            <a:avLst/>
          </a:prstGeom>
          <a:solidFill>
            <a:schemeClr val="bg1">
              <a:lumMod val="85000"/>
            </a:schemeClr>
          </a:solidFill>
          <a:ln w="19050">
            <a:solidFill>
              <a:schemeClr val="tx1"/>
            </a:solidFill>
          </a:ln>
        </p:spPr>
        <p:txBody>
          <a:bodyPr vert="vert270" wrap="square" rtlCol="0">
            <a:spAutoFit/>
          </a:bodyPr>
          <a:lstStyle/>
          <a:p>
            <a:pPr algn="ctr"/>
            <a:r>
              <a:rPr lang="en-GB" sz="900" dirty="0">
                <a:latin typeface="Bahnschrift" panose="020B0502040204020203" pitchFamily="34" charset="0"/>
              </a:rPr>
              <a:t>SILVER  </a:t>
            </a:r>
          </a:p>
        </p:txBody>
      </p:sp>
      <p:sp>
        <p:nvSpPr>
          <p:cNvPr id="179" name="TextBox 178"/>
          <p:cNvSpPr txBox="1"/>
          <p:nvPr/>
        </p:nvSpPr>
        <p:spPr>
          <a:xfrm>
            <a:off x="179190" y="2279315"/>
            <a:ext cx="357545" cy="760548"/>
          </a:xfrm>
          <a:prstGeom prst="roundRect">
            <a:avLst/>
          </a:prstGeom>
          <a:solidFill>
            <a:schemeClr val="accent2"/>
          </a:solidFill>
          <a:ln w="19050">
            <a:solidFill>
              <a:schemeClr val="tx1"/>
            </a:solidFill>
          </a:ln>
        </p:spPr>
        <p:txBody>
          <a:bodyPr vert="vert270" wrap="square" rtlCol="0">
            <a:spAutoFit/>
          </a:bodyPr>
          <a:lstStyle/>
          <a:p>
            <a:pPr algn="ctr"/>
            <a:r>
              <a:rPr lang="en-GB" sz="900" dirty="0">
                <a:solidFill>
                  <a:schemeClr val="bg1"/>
                </a:solidFill>
                <a:latin typeface="Bahnschrift" panose="020B0502040204020203" pitchFamily="34" charset="0"/>
              </a:rPr>
              <a:t>BRONZE</a:t>
            </a:r>
          </a:p>
        </p:txBody>
      </p:sp>
      <p:sp>
        <p:nvSpPr>
          <p:cNvPr id="44" name="TextBox 43"/>
          <p:cNvSpPr txBox="1"/>
          <p:nvPr/>
        </p:nvSpPr>
        <p:spPr>
          <a:xfrm>
            <a:off x="1083638" y="1286202"/>
            <a:ext cx="4731118" cy="272415"/>
          </a:xfrm>
          <a:prstGeom prst="roundRect">
            <a:avLst/>
          </a:prstGeom>
          <a:noFill/>
          <a:ln w="19050">
            <a:solidFill>
              <a:schemeClr val="tx1"/>
            </a:solidFill>
          </a:ln>
        </p:spPr>
        <p:txBody>
          <a:bodyPr wrap="square" rtlCol="0">
            <a:spAutoFit/>
          </a:bodyPr>
          <a:lstStyle/>
          <a:p>
            <a:r>
              <a:rPr lang="en-US" sz="1000" dirty="0">
                <a:ln w="0"/>
                <a:latin typeface="Bahnschrift" panose="020B0502040204020203" pitchFamily="34" charset="0"/>
              </a:rPr>
              <a:t>Extrinsic factors which can influence the risk of injury</a:t>
            </a:r>
          </a:p>
        </p:txBody>
      </p:sp>
      <p:sp>
        <p:nvSpPr>
          <p:cNvPr id="88" name="Oval 87"/>
          <p:cNvSpPr/>
          <p:nvPr/>
        </p:nvSpPr>
        <p:spPr>
          <a:xfrm>
            <a:off x="498411" y="1197374"/>
            <a:ext cx="383619" cy="395183"/>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4" name="TextBox 193"/>
          <p:cNvSpPr txBox="1"/>
          <p:nvPr/>
        </p:nvSpPr>
        <p:spPr>
          <a:xfrm>
            <a:off x="6437537" y="1290074"/>
            <a:ext cx="4937138" cy="272415"/>
          </a:xfrm>
          <a:prstGeom prst="roundRect">
            <a:avLst/>
          </a:prstGeom>
          <a:noFill/>
          <a:ln w="19050">
            <a:solidFill>
              <a:schemeClr val="tx1"/>
            </a:solidFill>
          </a:ln>
        </p:spPr>
        <p:txBody>
          <a:bodyPr wrap="square" rtlCol="0">
            <a:spAutoFit/>
          </a:bodyPr>
          <a:lstStyle/>
          <a:p>
            <a:r>
              <a:rPr lang="en-US" sz="1000">
                <a:ln w="0"/>
                <a:latin typeface="Bahnschrift" panose="020B0502040204020203" pitchFamily="34" charset="0"/>
              </a:rPr>
              <a:t>Intrinsic </a:t>
            </a:r>
            <a:r>
              <a:rPr lang="en-US" sz="1000" dirty="0">
                <a:ln w="0"/>
                <a:latin typeface="Bahnschrift" panose="020B0502040204020203" pitchFamily="34" charset="0"/>
              </a:rPr>
              <a:t>factors which can influence the risk of injury</a:t>
            </a:r>
          </a:p>
        </p:txBody>
      </p:sp>
      <p:sp>
        <p:nvSpPr>
          <p:cNvPr id="195" name="Oval 194"/>
          <p:cNvSpPr/>
          <p:nvPr/>
        </p:nvSpPr>
        <p:spPr>
          <a:xfrm>
            <a:off x="5906635" y="1228689"/>
            <a:ext cx="383619" cy="395183"/>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TextBox 53"/>
          <p:cNvSpPr txBox="1"/>
          <p:nvPr/>
        </p:nvSpPr>
        <p:spPr>
          <a:xfrm>
            <a:off x="1074213" y="1995578"/>
            <a:ext cx="2159180" cy="1328023"/>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Protective equipment is used to avoid serious sporting injuries. Name one sport in which shin pads are worn for protection. (1)</a:t>
            </a: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p:txBody>
      </p:sp>
      <p:sp>
        <p:nvSpPr>
          <p:cNvPr id="55" name="TextBox 54"/>
          <p:cNvSpPr txBox="1"/>
          <p:nvPr/>
        </p:nvSpPr>
        <p:spPr>
          <a:xfrm>
            <a:off x="1078624" y="3531200"/>
            <a:ext cx="2159180" cy="919401"/>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Describe how protective equipment, performance equipment and clothing/ footwear could cause injury. (3)</a:t>
            </a: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p:txBody>
      </p:sp>
      <p:sp>
        <p:nvSpPr>
          <p:cNvPr id="56" name="TextBox 55"/>
          <p:cNvSpPr txBox="1"/>
          <p:nvPr/>
        </p:nvSpPr>
        <p:spPr>
          <a:xfrm>
            <a:off x="1083638" y="4564856"/>
            <a:ext cx="2159180" cy="817245"/>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Describe three safety checks that should be made before coaching a netball session. (3)</a:t>
            </a:r>
          </a:p>
          <a:p>
            <a:endParaRPr lang="en-GB" sz="800" dirty="0">
              <a:latin typeface="Bahnschrift" panose="020B0502040204020203" pitchFamily="34" charset="0"/>
            </a:endParaRPr>
          </a:p>
          <a:p>
            <a:pPr marL="228600" indent="-228600">
              <a:buAutoNum type="arabicPeriod"/>
            </a:pPr>
            <a:endParaRPr lang="en-GB" sz="900" dirty="0"/>
          </a:p>
          <a:p>
            <a:pPr algn="ctr"/>
            <a:endParaRPr lang="en-GB" sz="100" dirty="0">
              <a:solidFill>
                <a:schemeClr val="bg1"/>
              </a:solidFill>
              <a:latin typeface="Bahnschrift" panose="020B0502040204020203" pitchFamily="34" charset="0"/>
            </a:endParaRPr>
          </a:p>
        </p:txBody>
      </p:sp>
      <p:sp>
        <p:nvSpPr>
          <p:cNvPr id="57" name="TextBox 56"/>
          <p:cNvSpPr txBox="1"/>
          <p:nvPr/>
        </p:nvSpPr>
        <p:spPr>
          <a:xfrm>
            <a:off x="1074213" y="5503164"/>
            <a:ext cx="2159180" cy="902375"/>
          </a:xfrm>
          <a:prstGeom prst="roundRect">
            <a:avLst/>
          </a:prstGeom>
          <a:noFill/>
          <a:ln w="19050">
            <a:solidFill>
              <a:schemeClr val="tx1"/>
            </a:solidFill>
          </a:ln>
        </p:spPr>
        <p:txBody>
          <a:bodyPr wrap="square" rtlCol="0">
            <a:spAutoFit/>
          </a:bodyPr>
          <a:lstStyle/>
          <a:p>
            <a:pPr fontAlgn="t"/>
            <a:r>
              <a:rPr lang="en-GB" sz="800" dirty="0">
                <a:latin typeface="Bahnschrift" panose="020B0502040204020203" pitchFamily="34" charset="0"/>
              </a:rPr>
              <a:t>Describe how rules and regulations reduce the risk of injury in sport. (4)</a:t>
            </a:r>
          </a:p>
          <a:p>
            <a:pPr fontAlgn="t"/>
            <a:endParaRPr lang="en-GB" sz="100" dirty="0">
              <a:solidFill>
                <a:schemeClr val="bg1"/>
              </a:solidFill>
              <a:latin typeface="Bahnschrift" panose="020B0502040204020203" pitchFamily="34" charset="0"/>
            </a:endParaRPr>
          </a:p>
          <a:p>
            <a:pPr fontAlgn="t"/>
            <a:endParaRPr lang="en-GB" sz="100" dirty="0">
              <a:solidFill>
                <a:schemeClr val="bg1"/>
              </a:solidFill>
              <a:latin typeface="Bahnschrift" panose="020B0502040204020203" pitchFamily="34" charset="0"/>
            </a:endParaRPr>
          </a:p>
          <a:p>
            <a:pPr fontAlgn="t"/>
            <a:endParaRPr lang="en-GB" sz="100" dirty="0">
              <a:solidFill>
                <a:schemeClr val="bg1"/>
              </a:solidFill>
              <a:latin typeface="Bahnschrift" panose="020B0502040204020203" pitchFamily="34" charset="0"/>
            </a:endParaRPr>
          </a:p>
          <a:p>
            <a:pPr fontAlgn="t"/>
            <a:endParaRPr lang="en-GB" sz="100" dirty="0">
              <a:solidFill>
                <a:schemeClr val="bg1"/>
              </a:solidFill>
              <a:latin typeface="Bahnschrift" panose="020B0502040204020203" pitchFamily="34" charset="0"/>
            </a:endParaRPr>
          </a:p>
          <a:p>
            <a:pPr fontAlgn="t"/>
            <a:endParaRPr lang="en-GB" sz="100" dirty="0">
              <a:solidFill>
                <a:schemeClr val="bg1"/>
              </a:solidFill>
              <a:latin typeface="Bahnschrift" panose="020B0502040204020203" pitchFamily="34" charset="0"/>
            </a:endParaRPr>
          </a:p>
          <a:p>
            <a:pPr fontAlgn="t"/>
            <a:endParaRPr lang="en-GB" sz="100" dirty="0">
              <a:solidFill>
                <a:schemeClr val="bg1"/>
              </a:solidFill>
              <a:latin typeface="Bahnschrift" panose="020B0502040204020203" pitchFamily="34" charset="0"/>
            </a:endParaRPr>
          </a:p>
          <a:p>
            <a:pPr fontAlgn="t"/>
            <a:endParaRPr lang="en-GB" sz="100" dirty="0">
              <a:solidFill>
                <a:schemeClr val="bg1"/>
              </a:solidFill>
              <a:latin typeface="Bahnschrift" panose="020B0502040204020203" pitchFamily="34" charset="0"/>
            </a:endParaRPr>
          </a:p>
          <a:p>
            <a:pPr fontAlgn="t"/>
            <a:endParaRPr lang="en-GB" sz="100" dirty="0">
              <a:solidFill>
                <a:schemeClr val="bg1"/>
              </a:solidFill>
              <a:latin typeface="Bahnschrift" panose="020B0502040204020203" pitchFamily="34" charset="0"/>
            </a:endParaRPr>
          </a:p>
          <a:p>
            <a:pPr fontAlgn="t"/>
            <a:endParaRPr lang="en-GB" sz="100" dirty="0">
              <a:solidFill>
                <a:schemeClr val="bg1"/>
              </a:solidFill>
              <a:latin typeface="Bahnschrift" panose="020B0502040204020203" pitchFamily="34" charset="0"/>
            </a:endParaRPr>
          </a:p>
          <a:p>
            <a:pPr fontAlgn="t"/>
            <a:endParaRPr lang="en-GB" sz="100" dirty="0">
              <a:solidFill>
                <a:schemeClr val="bg1"/>
              </a:solidFill>
              <a:latin typeface="Bahnschrift" panose="020B0502040204020203" pitchFamily="34" charset="0"/>
            </a:endParaRPr>
          </a:p>
          <a:p>
            <a:pPr fontAlgn="t"/>
            <a:endParaRPr lang="en-GB" sz="100" dirty="0">
              <a:solidFill>
                <a:schemeClr val="bg1"/>
              </a:solidFill>
              <a:latin typeface="Bahnschrift" panose="020B0502040204020203" pitchFamily="34" charset="0"/>
            </a:endParaRPr>
          </a:p>
          <a:p>
            <a:pPr fontAlgn="t"/>
            <a:endParaRPr lang="en-GB" sz="100" dirty="0">
              <a:solidFill>
                <a:schemeClr val="bg1"/>
              </a:solidFill>
              <a:latin typeface="Bahnschrift" panose="020B0502040204020203" pitchFamily="34" charset="0"/>
            </a:endParaRPr>
          </a:p>
          <a:p>
            <a:pPr fontAlgn="t"/>
            <a:endParaRPr lang="en-GB" sz="100" dirty="0">
              <a:solidFill>
                <a:schemeClr val="bg1"/>
              </a:solidFill>
              <a:latin typeface="Bahnschrift" panose="020B0502040204020203" pitchFamily="34" charset="0"/>
            </a:endParaRPr>
          </a:p>
          <a:p>
            <a:pPr fontAlgn="t"/>
            <a:endParaRPr lang="en-GB" sz="100" dirty="0">
              <a:solidFill>
                <a:schemeClr val="bg1"/>
              </a:solidFill>
              <a:latin typeface="Bahnschrift" panose="020B0502040204020203" pitchFamily="34" charset="0"/>
            </a:endParaRPr>
          </a:p>
          <a:p>
            <a:pPr fontAlgn="t"/>
            <a:endParaRPr lang="en-GB" sz="100" dirty="0">
              <a:solidFill>
                <a:schemeClr val="bg1"/>
              </a:solidFill>
              <a:latin typeface="Bahnschrift" panose="020B0502040204020203" pitchFamily="34" charset="0"/>
            </a:endParaRPr>
          </a:p>
          <a:p>
            <a:pPr fontAlgn="t"/>
            <a:endParaRPr lang="en-GB" sz="100" dirty="0">
              <a:solidFill>
                <a:schemeClr val="bg1"/>
              </a:solidFill>
              <a:latin typeface="Bahnschrift" panose="020B0502040204020203" pitchFamily="34" charset="0"/>
            </a:endParaRPr>
          </a:p>
          <a:p>
            <a:pPr fontAlgn="t"/>
            <a:endParaRPr lang="en-GB" sz="100" dirty="0">
              <a:solidFill>
                <a:schemeClr val="bg1"/>
              </a:solidFill>
              <a:latin typeface="Bahnschrift" panose="020B0502040204020203" pitchFamily="34" charset="0"/>
            </a:endParaRPr>
          </a:p>
          <a:p>
            <a:pPr fontAlgn="t"/>
            <a:endParaRPr lang="en-GB" sz="100" dirty="0">
              <a:solidFill>
                <a:schemeClr val="bg1"/>
              </a:solidFill>
              <a:latin typeface="Bahnschrift" panose="020B0502040204020203" pitchFamily="34" charset="0"/>
            </a:endParaRPr>
          </a:p>
          <a:p>
            <a:pPr fontAlgn="t"/>
            <a:endParaRPr lang="en-GB" sz="100" dirty="0">
              <a:solidFill>
                <a:schemeClr val="bg1"/>
              </a:solidFill>
              <a:latin typeface="Bahnschrift" panose="020B0502040204020203" pitchFamily="34" charset="0"/>
            </a:endParaRPr>
          </a:p>
          <a:p>
            <a:pPr fontAlgn="t"/>
            <a:endParaRPr lang="en-GB" sz="100" dirty="0">
              <a:solidFill>
                <a:schemeClr val="bg1"/>
              </a:solidFill>
              <a:latin typeface="Bahnschrift" panose="020B0502040204020203" pitchFamily="34" charset="0"/>
            </a:endParaRPr>
          </a:p>
          <a:p>
            <a:pPr fontAlgn="t"/>
            <a:endParaRPr lang="en-GB" sz="100" dirty="0">
              <a:solidFill>
                <a:schemeClr val="bg1"/>
              </a:solidFill>
              <a:latin typeface="Bahnschrift" panose="020B0502040204020203" pitchFamily="34" charset="0"/>
            </a:endParaRPr>
          </a:p>
          <a:p>
            <a:pPr fontAlgn="t"/>
            <a:endParaRPr lang="en-GB" sz="100" dirty="0">
              <a:solidFill>
                <a:schemeClr val="bg1"/>
              </a:solidFill>
              <a:latin typeface="Bahnschrift" panose="020B0502040204020203" pitchFamily="34" charset="0"/>
            </a:endParaRPr>
          </a:p>
          <a:p>
            <a:pPr fontAlgn="t"/>
            <a:endParaRPr lang="en-GB" sz="100" dirty="0">
              <a:solidFill>
                <a:schemeClr val="bg1"/>
              </a:solidFill>
              <a:latin typeface="Bahnschrift" panose="020B0502040204020203" pitchFamily="34" charset="0"/>
            </a:endParaRPr>
          </a:p>
          <a:p>
            <a:pPr fontAlgn="t"/>
            <a:endParaRPr lang="en-GB" sz="800" dirty="0">
              <a:solidFill>
                <a:schemeClr val="bg1"/>
              </a:solidFill>
              <a:latin typeface="Bahnschrift" panose="020B0502040204020203" pitchFamily="34" charset="0"/>
            </a:endParaRPr>
          </a:p>
        </p:txBody>
      </p:sp>
      <p:sp>
        <p:nvSpPr>
          <p:cNvPr id="184" name="TextBox 183"/>
          <p:cNvSpPr txBox="1"/>
          <p:nvPr/>
        </p:nvSpPr>
        <p:spPr>
          <a:xfrm>
            <a:off x="3655576" y="2006066"/>
            <a:ext cx="2159180" cy="1328023"/>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Protective equipment is used to avoid serious sporting injuries. Name two sports in which a helmet is worn for protection. (2)</a:t>
            </a: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p:txBody>
      </p:sp>
      <p:sp>
        <p:nvSpPr>
          <p:cNvPr id="185" name="TextBox 184"/>
          <p:cNvSpPr txBox="1"/>
          <p:nvPr/>
        </p:nvSpPr>
        <p:spPr>
          <a:xfrm>
            <a:off x="3661107" y="3531198"/>
            <a:ext cx="2159180" cy="919401"/>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Explain the purpose of a risk assessment. (3)</a:t>
            </a: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p:txBody>
      </p:sp>
      <p:sp>
        <p:nvSpPr>
          <p:cNvPr id="186" name="TextBox 185"/>
          <p:cNvSpPr txBox="1"/>
          <p:nvPr/>
        </p:nvSpPr>
        <p:spPr>
          <a:xfrm>
            <a:off x="3655576" y="4581882"/>
            <a:ext cx="2159180" cy="800219"/>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Describe three ways that coaching or supervision can influence the risk of injury in sports performers. (3)</a:t>
            </a:r>
          </a:p>
          <a:p>
            <a:endParaRPr lang="en-GB" sz="800" dirty="0">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100" dirty="0">
              <a:solidFill>
                <a:schemeClr val="bg1"/>
              </a:solidFill>
              <a:latin typeface="Bahnschrift" panose="020B0502040204020203" pitchFamily="34" charset="0"/>
            </a:endParaRPr>
          </a:p>
        </p:txBody>
      </p:sp>
      <p:sp>
        <p:nvSpPr>
          <p:cNvPr id="187" name="TextBox 186"/>
          <p:cNvSpPr txBox="1"/>
          <p:nvPr/>
        </p:nvSpPr>
        <p:spPr>
          <a:xfrm>
            <a:off x="3653989" y="5499075"/>
            <a:ext cx="2159180" cy="936427"/>
          </a:xfrm>
          <a:prstGeom prst="roundRect">
            <a:avLst/>
          </a:prstGeom>
          <a:noFill/>
          <a:ln w="19050">
            <a:solidFill>
              <a:schemeClr val="tx1"/>
            </a:solidFill>
          </a:ln>
        </p:spPr>
        <p:txBody>
          <a:bodyPr wrap="square" rtlCol="0">
            <a:spAutoFit/>
          </a:bodyPr>
          <a:lstStyle/>
          <a:p>
            <a:pPr fontAlgn="t"/>
            <a:r>
              <a:rPr lang="en-GB" sz="800" dirty="0">
                <a:latin typeface="Bahnschrift" panose="020B0502040204020203" pitchFamily="34" charset="0"/>
              </a:rPr>
              <a:t>Describe how the following can influence the risk of injury to a sports performer:</a:t>
            </a:r>
          </a:p>
          <a:p>
            <a:pPr fontAlgn="t"/>
            <a:r>
              <a:rPr lang="en-GB" sz="800" dirty="0">
                <a:latin typeface="Bahnschrift" panose="020B0502040204020203" pitchFamily="34" charset="0"/>
              </a:rPr>
              <a:t>(a) Type of activity (b) Communication skills of a coach (c) Playing surfaces (d) Other participants.  (4)</a:t>
            </a:r>
          </a:p>
          <a:p>
            <a:pPr fontAlgn="t"/>
            <a:r>
              <a:rPr lang="en-GB" sz="800" dirty="0">
                <a:solidFill>
                  <a:schemeClr val="bg1"/>
                </a:solidFill>
                <a:latin typeface="Bahnschrift" panose="020B0502040204020203" pitchFamily="34" charset="0"/>
              </a:rPr>
              <a:t>(a)</a:t>
            </a:r>
          </a:p>
          <a:p>
            <a:pPr algn="ctr"/>
            <a:endParaRPr lang="en-GB" sz="100" dirty="0">
              <a:solidFill>
                <a:schemeClr val="bg1"/>
              </a:solidFill>
              <a:latin typeface="Bahnschrift" panose="020B0502040204020203" pitchFamily="34" charset="0"/>
            </a:endParaRPr>
          </a:p>
        </p:txBody>
      </p:sp>
      <p:sp>
        <p:nvSpPr>
          <p:cNvPr id="196" name="TextBox 195"/>
          <p:cNvSpPr txBox="1"/>
          <p:nvPr/>
        </p:nvSpPr>
        <p:spPr>
          <a:xfrm>
            <a:off x="6437537" y="2006066"/>
            <a:ext cx="2159180" cy="1328023"/>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Name a psychological factor that might cause injury. (1)</a:t>
            </a: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p:txBody>
      </p:sp>
      <p:sp>
        <p:nvSpPr>
          <p:cNvPr id="199" name="TextBox 198"/>
          <p:cNvSpPr txBox="1"/>
          <p:nvPr/>
        </p:nvSpPr>
        <p:spPr>
          <a:xfrm>
            <a:off x="6415351" y="5511996"/>
            <a:ext cx="2159180" cy="953453"/>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Name four factors that can affect posture, other than sporting injuries, and explain how they might lead to poor posture. (8)</a:t>
            </a:r>
          </a:p>
          <a:p>
            <a:endParaRPr lang="en-GB" sz="800" dirty="0">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900" dirty="0">
              <a:solidFill>
                <a:schemeClr val="bg1"/>
              </a:solidFill>
              <a:latin typeface="Bahnschrift" panose="020B0502040204020203" pitchFamily="34" charset="0"/>
            </a:endParaRPr>
          </a:p>
          <a:p>
            <a:pPr algn="ctr"/>
            <a:endParaRPr lang="en-GB" sz="100" dirty="0">
              <a:solidFill>
                <a:schemeClr val="bg1"/>
              </a:solidFill>
              <a:latin typeface="Bahnschrift" panose="020B0502040204020203" pitchFamily="34" charset="0"/>
            </a:endParaRPr>
          </a:p>
        </p:txBody>
      </p:sp>
      <p:sp>
        <p:nvSpPr>
          <p:cNvPr id="208" name="TextBox 207"/>
          <p:cNvSpPr txBox="1"/>
          <p:nvPr/>
        </p:nvSpPr>
        <p:spPr>
          <a:xfrm>
            <a:off x="9219498" y="2006066"/>
            <a:ext cx="2155177" cy="1328023"/>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Psychological factors can increase  a performers chance of sustaining an injury. Which one of the following is not a psychological factor?</a:t>
            </a:r>
          </a:p>
          <a:p>
            <a:endParaRPr lang="en-GB" sz="800" dirty="0">
              <a:latin typeface="Bahnschrift" panose="020B0502040204020203" pitchFamily="34" charset="0"/>
            </a:endParaRPr>
          </a:p>
          <a:p>
            <a:pPr marL="228600" indent="-228600">
              <a:buAutoNum type="alphaLcParenBoth"/>
            </a:pPr>
            <a:r>
              <a:rPr lang="en-GB" sz="800" dirty="0">
                <a:latin typeface="Bahnschrift" panose="020B0502040204020203" pitchFamily="34" charset="0"/>
              </a:rPr>
              <a:t>Motivation</a:t>
            </a:r>
          </a:p>
          <a:p>
            <a:pPr marL="228600" indent="-228600">
              <a:buAutoNum type="alphaLcParenBoth"/>
            </a:pPr>
            <a:r>
              <a:rPr lang="en-GB" sz="800" dirty="0">
                <a:latin typeface="Bahnschrift" panose="020B0502040204020203" pitchFamily="34" charset="0"/>
              </a:rPr>
              <a:t>Anxiety Levels</a:t>
            </a:r>
          </a:p>
          <a:p>
            <a:pPr marL="228600" indent="-228600">
              <a:buAutoNum type="alphaLcParenBoth"/>
            </a:pPr>
            <a:r>
              <a:rPr lang="en-GB" sz="800" dirty="0">
                <a:latin typeface="Bahnschrift" panose="020B0502040204020203" pitchFamily="34" charset="0"/>
              </a:rPr>
              <a:t>Aggression</a:t>
            </a:r>
          </a:p>
          <a:p>
            <a:pPr marL="228600" indent="-228600">
              <a:buAutoNum type="alphaLcParenBoth"/>
            </a:pPr>
            <a:r>
              <a:rPr lang="en-GB" sz="800" dirty="0">
                <a:latin typeface="Bahnschrift" panose="020B0502040204020203" pitchFamily="34" charset="0"/>
              </a:rPr>
              <a:t>Sleep</a:t>
            </a:r>
          </a:p>
        </p:txBody>
      </p:sp>
      <p:sp>
        <p:nvSpPr>
          <p:cNvPr id="209" name="TextBox 208"/>
          <p:cNvSpPr txBox="1"/>
          <p:nvPr/>
        </p:nvSpPr>
        <p:spPr>
          <a:xfrm>
            <a:off x="9217496" y="3515287"/>
            <a:ext cx="2159180" cy="919401"/>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Having poor posture in sport can cause injury. Explain </a:t>
            </a:r>
            <a:r>
              <a:rPr lang="en-GB" sz="800">
                <a:latin typeface="Bahnschrift" panose="020B0502040204020203" pitchFamily="34" charset="0"/>
              </a:rPr>
              <a:t>how fatigue </a:t>
            </a:r>
            <a:r>
              <a:rPr lang="en-GB" sz="800" dirty="0">
                <a:latin typeface="Bahnschrift" panose="020B0502040204020203" pitchFamily="34" charset="0"/>
              </a:rPr>
              <a:t>and sitting position can contribute to poor posture. (2)</a:t>
            </a:r>
          </a:p>
          <a:p>
            <a:endParaRPr lang="en-GB" sz="800" dirty="0">
              <a:latin typeface="Bahnschrift" panose="020B0502040204020203" pitchFamily="34" charset="0"/>
            </a:endParaRPr>
          </a:p>
          <a:p>
            <a:endParaRPr lang="en-GB" sz="800" dirty="0">
              <a:latin typeface="Bahnschrift" panose="020B0502040204020203" pitchFamily="34" charset="0"/>
            </a:endParaRPr>
          </a:p>
        </p:txBody>
      </p:sp>
      <p:sp>
        <p:nvSpPr>
          <p:cNvPr id="210" name="TextBox 209"/>
          <p:cNvSpPr txBox="1"/>
          <p:nvPr/>
        </p:nvSpPr>
        <p:spPr>
          <a:xfrm>
            <a:off x="9215495" y="4560607"/>
            <a:ext cx="2159180" cy="800219"/>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Explain why Gender, Age and Previous/ recurring injuries should be considered when leading a sports session. Use a different example to support. (3)</a:t>
            </a:r>
          </a:p>
          <a:p>
            <a:endParaRPr lang="en-GB" sz="800" dirty="0">
              <a:latin typeface="Bahnschrift" panose="020B0502040204020203" pitchFamily="34" charset="0"/>
            </a:endParaRPr>
          </a:p>
          <a:p>
            <a:pPr algn="ctr"/>
            <a:endParaRPr lang="en-GB" sz="100" dirty="0">
              <a:solidFill>
                <a:schemeClr val="bg1"/>
              </a:solidFill>
              <a:latin typeface="Bahnschrift" panose="020B0502040204020203" pitchFamily="34" charset="0"/>
            </a:endParaRPr>
          </a:p>
        </p:txBody>
      </p:sp>
      <p:sp>
        <p:nvSpPr>
          <p:cNvPr id="211" name="TextBox 210"/>
          <p:cNvSpPr txBox="1"/>
          <p:nvPr/>
        </p:nvSpPr>
        <p:spPr>
          <a:xfrm>
            <a:off x="9215495" y="5499075"/>
            <a:ext cx="2159180" cy="936427"/>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Poor posture can be caused by sporting, medical and lifestyle factors. Explain causes of poor posture and how they might affect sports performance. (8)</a:t>
            </a: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pPr algn="ctr"/>
            <a:endParaRPr lang="en-GB" sz="100" dirty="0">
              <a:solidFill>
                <a:schemeClr val="bg1"/>
              </a:solidFill>
              <a:latin typeface="Bahnschrift" panose="020B0502040204020203" pitchFamily="34" charset="0"/>
            </a:endParaRPr>
          </a:p>
        </p:txBody>
      </p:sp>
      <p:sp>
        <p:nvSpPr>
          <p:cNvPr id="89" name="TextBox 88"/>
          <p:cNvSpPr txBox="1"/>
          <p:nvPr/>
        </p:nvSpPr>
        <p:spPr>
          <a:xfrm>
            <a:off x="6437537" y="3498261"/>
            <a:ext cx="2159180" cy="936427"/>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Identify each of the back conditions shown in the following pictures. (3)</a:t>
            </a: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100" dirty="0">
              <a:solidFill>
                <a:schemeClr val="bg1"/>
              </a:solidFill>
              <a:latin typeface="Bahnschrift" panose="020B0502040204020203" pitchFamily="34" charset="0"/>
            </a:endParaRPr>
          </a:p>
        </p:txBody>
      </p:sp>
      <p:pic>
        <p:nvPicPr>
          <p:cNvPr id="95" name="Picture 94" descr="C:\core\files\questions\1532014787\J802-SportSci-Jun16\img\pg03_Q_02_150.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81913" y="3897836"/>
            <a:ext cx="234479" cy="488488"/>
          </a:xfrm>
          <a:prstGeom prst="rect">
            <a:avLst/>
          </a:prstGeom>
          <a:noFill/>
          <a:ln>
            <a:noFill/>
          </a:ln>
        </p:spPr>
      </p:pic>
      <p:pic>
        <p:nvPicPr>
          <p:cNvPr id="96" name="Picture 95" descr="C:\core\files\questions\1532014787\J802-SportSci-Jun16\img\pg03_Q_01_15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52758" y="3881577"/>
            <a:ext cx="284366" cy="490198"/>
          </a:xfrm>
          <a:prstGeom prst="rect">
            <a:avLst/>
          </a:prstGeom>
          <a:noFill/>
          <a:ln>
            <a:noFill/>
          </a:ln>
        </p:spPr>
      </p:pic>
      <p:pic>
        <p:nvPicPr>
          <p:cNvPr id="97" name="Picture 96" descr="C:\core\files\questions\1532014787\J802-SportSci-Jun16\img\pg03_Q_03_150.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73490" y="3858243"/>
            <a:ext cx="292042" cy="513532"/>
          </a:xfrm>
          <a:prstGeom prst="rect">
            <a:avLst/>
          </a:prstGeom>
          <a:noFill/>
          <a:ln>
            <a:noFill/>
          </a:ln>
        </p:spPr>
      </p:pic>
      <p:sp>
        <p:nvSpPr>
          <p:cNvPr id="104" name="TextBox 103"/>
          <p:cNvSpPr txBox="1"/>
          <p:nvPr/>
        </p:nvSpPr>
        <p:spPr>
          <a:xfrm>
            <a:off x="6437537" y="4569121"/>
            <a:ext cx="2159180" cy="783193"/>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Lordosis is one cause of poor posture that can contribute to sports injury. List three other causes of poor posture and explain how they can contribute to sports injury. (3)</a:t>
            </a:r>
            <a:endParaRPr lang="en-GB" sz="100" dirty="0">
              <a:solidFill>
                <a:schemeClr val="bg1"/>
              </a:solidFill>
              <a:latin typeface="Bahnschrift" panose="020B0502040204020203" pitchFamily="34" charset="0"/>
            </a:endParaRPr>
          </a:p>
        </p:txBody>
      </p:sp>
      <p:cxnSp>
        <p:nvCxnSpPr>
          <p:cNvPr id="112" name="Straight Connector 111"/>
          <p:cNvCxnSpPr>
            <a:stCxn id="179" idx="3"/>
            <a:endCxn id="54" idx="1"/>
          </p:cNvCxnSpPr>
          <p:nvPr/>
        </p:nvCxnSpPr>
        <p:spPr>
          <a:xfrm>
            <a:off x="536735" y="2659589"/>
            <a:ext cx="537478"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a:stCxn id="166" idx="3"/>
            <a:endCxn id="55" idx="1"/>
          </p:cNvCxnSpPr>
          <p:nvPr/>
        </p:nvCxnSpPr>
        <p:spPr>
          <a:xfrm flipV="1">
            <a:off x="526786" y="3990901"/>
            <a:ext cx="551838" cy="787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a:stCxn id="158" idx="3"/>
            <a:endCxn id="56" idx="1"/>
          </p:cNvCxnSpPr>
          <p:nvPr/>
        </p:nvCxnSpPr>
        <p:spPr>
          <a:xfrm>
            <a:off x="526785" y="4973478"/>
            <a:ext cx="556853"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a:stCxn id="102" idx="3"/>
            <a:endCxn id="57" idx="1"/>
          </p:cNvCxnSpPr>
          <p:nvPr/>
        </p:nvCxnSpPr>
        <p:spPr>
          <a:xfrm>
            <a:off x="538751" y="5954351"/>
            <a:ext cx="535462"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45" name="Picture 44"/>
          <p:cNvPicPr>
            <a:picLocks noChangeAspect="1"/>
          </p:cNvPicPr>
          <p:nvPr/>
        </p:nvPicPr>
        <p:blipFill rotWithShape="1">
          <a:blip r:embed="rId5" cstate="print">
            <a:extLst>
              <a:ext uri="{28A0092B-C50C-407E-A947-70E740481C1C}">
                <a14:useLocalDpi xmlns:a14="http://schemas.microsoft.com/office/drawing/2010/main" val="0"/>
              </a:ext>
            </a:extLst>
          </a:blip>
          <a:srcRect b="12381"/>
          <a:stretch/>
        </p:blipFill>
        <p:spPr>
          <a:xfrm>
            <a:off x="154624" y="204712"/>
            <a:ext cx="475437" cy="416574"/>
          </a:xfrm>
          <a:prstGeom prst="rect">
            <a:avLst/>
          </a:prstGeom>
        </p:spPr>
      </p:pic>
      <p:pic>
        <p:nvPicPr>
          <p:cNvPr id="46" name="Picture 45"/>
          <p:cNvPicPr>
            <a:picLocks noChangeAspect="1"/>
          </p:cNvPicPr>
          <p:nvPr/>
        </p:nvPicPr>
        <p:blipFill rotWithShape="1">
          <a:blip r:embed="rId6" cstate="print">
            <a:extLst>
              <a:ext uri="{28A0092B-C50C-407E-A947-70E740481C1C}">
                <a14:useLocalDpi xmlns:a14="http://schemas.microsoft.com/office/drawing/2010/main" val="0"/>
              </a:ext>
            </a:extLst>
          </a:blip>
          <a:srcRect l="12117" t="1" r="10952" b="14074"/>
          <a:stretch/>
        </p:blipFill>
        <p:spPr>
          <a:xfrm>
            <a:off x="571078" y="1267748"/>
            <a:ext cx="235941" cy="263527"/>
          </a:xfrm>
          <a:prstGeom prst="rect">
            <a:avLst/>
          </a:prstGeom>
        </p:spPr>
      </p:pic>
      <p:pic>
        <p:nvPicPr>
          <p:cNvPr id="47" name="Picture 46"/>
          <p:cNvPicPr>
            <a:picLocks noChangeAspect="1"/>
          </p:cNvPicPr>
          <p:nvPr/>
        </p:nvPicPr>
        <p:blipFill rotWithShape="1">
          <a:blip r:embed="rId7" cstate="print">
            <a:extLst>
              <a:ext uri="{28A0092B-C50C-407E-A947-70E740481C1C}">
                <a14:useLocalDpi xmlns:a14="http://schemas.microsoft.com/office/drawing/2010/main" val="0"/>
              </a:ext>
            </a:extLst>
          </a:blip>
          <a:srcRect l="11376" r="7883" b="12699"/>
          <a:stretch/>
        </p:blipFill>
        <p:spPr>
          <a:xfrm>
            <a:off x="5962039" y="1300806"/>
            <a:ext cx="249515" cy="269790"/>
          </a:xfrm>
          <a:prstGeom prst="rect">
            <a:avLst/>
          </a:prstGeom>
        </p:spPr>
      </p:pic>
    </p:spTree>
    <p:extLst>
      <p:ext uri="{BB962C8B-B14F-4D97-AF65-F5344CB8AC3E}">
        <p14:creationId xmlns:p14="http://schemas.microsoft.com/office/powerpoint/2010/main" val="3065403061"/>
      </p:ext>
    </p:extLst>
  </p:cSld>
  <p:clrMapOvr>
    <a:masterClrMapping/>
  </p:clrMapOvr>
  <mc:AlternateContent xmlns:mc="http://schemas.openxmlformats.org/markup-compatibility/2006" xmlns:p14="http://schemas.microsoft.com/office/powerpoint/2010/main">
    <mc:Choice Requires="p14">
      <p:transition spd="slow" p14:dur="3000">
        <p:fad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Picture 61"/>
          <p:cNvPicPr>
            <a:picLocks noChangeAspect="1"/>
          </p:cNvPicPr>
          <p:nvPr/>
        </p:nvPicPr>
        <p:blipFill>
          <a:blip r:embed="rId2"/>
          <a:stretch>
            <a:fillRect/>
          </a:stretch>
        </p:blipFill>
        <p:spPr>
          <a:xfrm>
            <a:off x="9203940" y="1441459"/>
            <a:ext cx="305278" cy="342884"/>
          </a:xfrm>
          <a:prstGeom prst="rect">
            <a:avLst/>
          </a:prstGeom>
        </p:spPr>
      </p:pic>
      <p:cxnSp>
        <p:nvCxnSpPr>
          <p:cNvPr id="101" name="Straight Connector 100"/>
          <p:cNvCxnSpPr>
            <a:endCxn id="206" idx="0"/>
          </p:cNvCxnSpPr>
          <p:nvPr/>
        </p:nvCxnSpPr>
        <p:spPr>
          <a:xfrm>
            <a:off x="10733654" y="1049006"/>
            <a:ext cx="0" cy="34639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a:endCxn id="44" idx="0"/>
          </p:cNvCxnSpPr>
          <p:nvPr/>
        </p:nvCxnSpPr>
        <p:spPr>
          <a:xfrm>
            <a:off x="2153804" y="1068536"/>
            <a:ext cx="0" cy="30875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a:endCxn id="182" idx="0"/>
          </p:cNvCxnSpPr>
          <p:nvPr/>
        </p:nvCxnSpPr>
        <p:spPr>
          <a:xfrm>
            <a:off x="5075696" y="1069612"/>
            <a:ext cx="0" cy="318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a:endCxn id="194" idx="0"/>
          </p:cNvCxnSpPr>
          <p:nvPr/>
        </p:nvCxnSpPr>
        <p:spPr>
          <a:xfrm>
            <a:off x="7865504" y="1059288"/>
            <a:ext cx="2" cy="33955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3" idx="3"/>
            <a:endCxn id="14" idx="1"/>
          </p:cNvCxnSpPr>
          <p:nvPr/>
        </p:nvCxnSpPr>
        <p:spPr>
          <a:xfrm>
            <a:off x="3304221" y="288286"/>
            <a:ext cx="586211" cy="416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081785" y="135052"/>
            <a:ext cx="2222436" cy="306467"/>
          </a:xfrm>
          <a:prstGeom prst="roundRect">
            <a:avLst/>
          </a:prstGeom>
          <a:solidFill>
            <a:schemeClr val="bg1"/>
          </a:solidFill>
          <a:ln w="19050">
            <a:solidFill>
              <a:schemeClr val="tx1"/>
            </a:solidFill>
          </a:ln>
        </p:spPr>
        <p:txBody>
          <a:bodyPr wrap="square" rtlCol="0">
            <a:spAutoFit/>
          </a:bodyPr>
          <a:lstStyle/>
          <a:p>
            <a:r>
              <a:rPr lang="en-GB" sz="1200" dirty="0">
                <a:latin typeface="Bahnschrift" panose="020B0502040204020203" pitchFamily="34" charset="0"/>
              </a:rPr>
              <a:t>DEMONSTRATE - Questions</a:t>
            </a:r>
            <a:r>
              <a:rPr lang="en-GB" sz="1200" dirty="0">
                <a:solidFill>
                  <a:schemeClr val="bg1"/>
                </a:solidFill>
                <a:latin typeface="Bahnschrift" panose="020B0502040204020203" pitchFamily="34" charset="0"/>
              </a:rPr>
              <a:t>  </a:t>
            </a:r>
          </a:p>
        </p:txBody>
      </p:sp>
      <p:sp>
        <p:nvSpPr>
          <p:cNvPr id="14" name="TextBox 13"/>
          <p:cNvSpPr txBox="1"/>
          <p:nvPr/>
        </p:nvSpPr>
        <p:spPr>
          <a:xfrm>
            <a:off x="3890432" y="139218"/>
            <a:ext cx="7922812" cy="306467"/>
          </a:xfrm>
          <a:prstGeom prst="roundRect">
            <a:avLst/>
          </a:prstGeom>
          <a:noFill/>
          <a:ln w="19050">
            <a:solidFill>
              <a:schemeClr val="tx1"/>
            </a:solidFill>
          </a:ln>
        </p:spPr>
        <p:txBody>
          <a:bodyPr wrap="square" rtlCol="0">
            <a:spAutoFit/>
          </a:bodyPr>
          <a:lstStyle/>
          <a:p>
            <a:r>
              <a:rPr lang="en-US" sz="1200" b="1" dirty="0">
                <a:ln w="0"/>
                <a:latin typeface="Bahnschrift" panose="020B0502040204020203" pitchFamily="34" charset="0"/>
              </a:rPr>
              <a:t>LO2</a:t>
            </a:r>
            <a:r>
              <a:rPr lang="en-US" sz="1200" dirty="0">
                <a:ln w="0"/>
                <a:latin typeface="Bahnschrift" panose="020B0502040204020203" pitchFamily="34" charset="0"/>
              </a:rPr>
              <a:t>: Understand how appropriate warm up and cool down routines can help to prevent injury.</a:t>
            </a:r>
          </a:p>
        </p:txBody>
      </p:sp>
      <p:cxnSp>
        <p:nvCxnSpPr>
          <p:cNvPr id="18" name="Straight Connector 17"/>
          <p:cNvCxnSpPr>
            <a:endCxn id="21" idx="0"/>
          </p:cNvCxnSpPr>
          <p:nvPr/>
        </p:nvCxnSpPr>
        <p:spPr>
          <a:xfrm>
            <a:off x="6091578" y="425244"/>
            <a:ext cx="1" cy="56909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6037040" y="994339"/>
            <a:ext cx="109077" cy="1093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9" name="Straight Connector 28"/>
          <p:cNvCxnSpPr/>
          <p:nvPr/>
        </p:nvCxnSpPr>
        <p:spPr>
          <a:xfrm flipV="1">
            <a:off x="2148114" y="1059288"/>
            <a:ext cx="8585540" cy="1233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4" name="Group 83"/>
          <p:cNvGrpSpPr/>
          <p:nvPr/>
        </p:nvGrpSpPr>
        <p:grpSpPr>
          <a:xfrm>
            <a:off x="22974" y="48127"/>
            <a:ext cx="760490" cy="735110"/>
            <a:chOff x="-1275908" y="2146401"/>
            <a:chExt cx="5996764" cy="6413524"/>
          </a:xfrm>
        </p:grpSpPr>
        <p:sp>
          <p:nvSpPr>
            <p:cNvPr id="85" name="Oval 84"/>
            <p:cNvSpPr/>
            <p:nvPr/>
          </p:nvSpPr>
          <p:spPr>
            <a:xfrm>
              <a:off x="-784277" y="2800369"/>
              <a:ext cx="5003575" cy="5105588"/>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6" name="Oval 85"/>
            <p:cNvSpPr/>
            <p:nvPr/>
          </p:nvSpPr>
          <p:spPr>
            <a:xfrm>
              <a:off x="-1275908" y="2146401"/>
              <a:ext cx="5996764" cy="641352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7" name="Group 36"/>
          <p:cNvGrpSpPr/>
          <p:nvPr/>
        </p:nvGrpSpPr>
        <p:grpSpPr>
          <a:xfrm>
            <a:off x="101414" y="5635342"/>
            <a:ext cx="973740" cy="732115"/>
            <a:chOff x="93843" y="5721685"/>
            <a:chExt cx="973740" cy="732115"/>
          </a:xfrm>
        </p:grpSpPr>
        <p:cxnSp>
          <p:nvCxnSpPr>
            <p:cNvPr id="152" name="Straight Connector 151"/>
            <p:cNvCxnSpPr>
              <a:stCxn id="102" idx="3"/>
              <a:endCxn id="57" idx="1"/>
            </p:cNvCxnSpPr>
            <p:nvPr/>
          </p:nvCxnSpPr>
          <p:spPr>
            <a:xfrm>
              <a:off x="451388" y="6087743"/>
              <a:ext cx="616195"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2" name="TextBox 101"/>
            <p:cNvSpPr txBox="1"/>
            <p:nvPr/>
          </p:nvSpPr>
          <p:spPr>
            <a:xfrm>
              <a:off x="93843" y="5721685"/>
              <a:ext cx="357545" cy="732115"/>
            </a:xfrm>
            <a:prstGeom prst="roundRect">
              <a:avLst/>
            </a:prstGeom>
            <a:solidFill>
              <a:schemeClr val="bg1">
                <a:lumMod val="50000"/>
              </a:schemeClr>
            </a:solidFill>
            <a:ln w="19050">
              <a:solidFill>
                <a:schemeClr val="tx1"/>
              </a:solidFill>
            </a:ln>
          </p:spPr>
          <p:txBody>
            <a:bodyPr vert="vert270" wrap="square" rtlCol="0">
              <a:spAutoFit/>
            </a:bodyPr>
            <a:lstStyle/>
            <a:p>
              <a:pPr algn="ctr"/>
              <a:r>
                <a:rPr lang="en-GB" sz="900" dirty="0">
                  <a:solidFill>
                    <a:schemeClr val="bg1"/>
                  </a:solidFill>
                  <a:latin typeface="Bahnschrift" panose="020B0502040204020203" pitchFamily="34" charset="0"/>
                </a:rPr>
                <a:t>PLATINUM</a:t>
              </a:r>
            </a:p>
          </p:txBody>
        </p:sp>
      </p:grpSp>
      <p:grpSp>
        <p:nvGrpSpPr>
          <p:cNvPr id="156" name="Group 155"/>
          <p:cNvGrpSpPr/>
          <p:nvPr/>
        </p:nvGrpSpPr>
        <p:grpSpPr>
          <a:xfrm>
            <a:off x="101414" y="4613786"/>
            <a:ext cx="980371" cy="732115"/>
            <a:chOff x="93843" y="5727848"/>
            <a:chExt cx="980371" cy="732115"/>
          </a:xfrm>
        </p:grpSpPr>
        <p:cxnSp>
          <p:nvCxnSpPr>
            <p:cNvPr id="157" name="Straight Connector 156"/>
            <p:cNvCxnSpPr>
              <a:stCxn id="158" idx="3"/>
            </p:cNvCxnSpPr>
            <p:nvPr/>
          </p:nvCxnSpPr>
          <p:spPr>
            <a:xfrm>
              <a:off x="451388" y="6093906"/>
              <a:ext cx="62282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58" name="TextBox 157"/>
            <p:cNvSpPr txBox="1"/>
            <p:nvPr/>
          </p:nvSpPr>
          <p:spPr>
            <a:xfrm>
              <a:off x="93843" y="5727848"/>
              <a:ext cx="357545" cy="732115"/>
            </a:xfrm>
            <a:prstGeom prst="roundRect">
              <a:avLst/>
            </a:prstGeom>
            <a:solidFill>
              <a:schemeClr val="accent4"/>
            </a:solidFill>
            <a:ln w="19050">
              <a:solidFill>
                <a:schemeClr val="tx1"/>
              </a:solidFill>
            </a:ln>
          </p:spPr>
          <p:txBody>
            <a:bodyPr vert="vert270" wrap="square" rtlCol="0">
              <a:spAutoFit/>
            </a:bodyPr>
            <a:lstStyle/>
            <a:p>
              <a:pPr algn="ctr"/>
              <a:r>
                <a:rPr lang="en-GB" sz="900" dirty="0">
                  <a:latin typeface="Bahnschrift" panose="020B0502040204020203" pitchFamily="34" charset="0"/>
                </a:rPr>
                <a:t>GOLD</a:t>
              </a:r>
            </a:p>
          </p:txBody>
        </p:sp>
      </p:grpSp>
      <p:grpSp>
        <p:nvGrpSpPr>
          <p:cNvPr id="160" name="Group 159"/>
          <p:cNvGrpSpPr/>
          <p:nvPr/>
        </p:nvGrpSpPr>
        <p:grpSpPr>
          <a:xfrm>
            <a:off x="94734" y="3732071"/>
            <a:ext cx="980371" cy="732115"/>
            <a:chOff x="93843" y="5727848"/>
            <a:chExt cx="980371" cy="732115"/>
          </a:xfrm>
        </p:grpSpPr>
        <p:cxnSp>
          <p:nvCxnSpPr>
            <p:cNvPr id="165" name="Straight Connector 164"/>
            <p:cNvCxnSpPr>
              <a:stCxn id="166" idx="3"/>
            </p:cNvCxnSpPr>
            <p:nvPr/>
          </p:nvCxnSpPr>
          <p:spPr>
            <a:xfrm>
              <a:off x="451388" y="6093906"/>
              <a:ext cx="62282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6" name="TextBox 165"/>
            <p:cNvSpPr txBox="1"/>
            <p:nvPr/>
          </p:nvSpPr>
          <p:spPr>
            <a:xfrm>
              <a:off x="93843" y="5727848"/>
              <a:ext cx="357545" cy="732115"/>
            </a:xfrm>
            <a:prstGeom prst="roundRect">
              <a:avLst/>
            </a:prstGeom>
            <a:solidFill>
              <a:schemeClr val="bg1">
                <a:lumMod val="85000"/>
              </a:schemeClr>
            </a:solidFill>
            <a:ln w="19050">
              <a:solidFill>
                <a:schemeClr val="tx1"/>
              </a:solidFill>
            </a:ln>
          </p:spPr>
          <p:txBody>
            <a:bodyPr vert="vert270" wrap="square" rtlCol="0">
              <a:spAutoFit/>
            </a:bodyPr>
            <a:lstStyle/>
            <a:p>
              <a:pPr algn="ctr"/>
              <a:r>
                <a:rPr lang="en-GB" sz="900" dirty="0">
                  <a:latin typeface="Bahnschrift" panose="020B0502040204020203" pitchFamily="34" charset="0"/>
                </a:rPr>
                <a:t>SILVER  </a:t>
              </a:r>
            </a:p>
          </p:txBody>
        </p:sp>
      </p:grpSp>
      <p:grpSp>
        <p:nvGrpSpPr>
          <p:cNvPr id="167" name="Group 166"/>
          <p:cNvGrpSpPr/>
          <p:nvPr/>
        </p:nvGrpSpPr>
        <p:grpSpPr>
          <a:xfrm>
            <a:off x="111144" y="2310615"/>
            <a:ext cx="970641" cy="732115"/>
            <a:chOff x="93843" y="5727848"/>
            <a:chExt cx="980371" cy="732115"/>
          </a:xfrm>
        </p:grpSpPr>
        <p:cxnSp>
          <p:nvCxnSpPr>
            <p:cNvPr id="169" name="Straight Connector 168"/>
            <p:cNvCxnSpPr>
              <a:stCxn id="179" idx="3"/>
            </p:cNvCxnSpPr>
            <p:nvPr/>
          </p:nvCxnSpPr>
          <p:spPr>
            <a:xfrm>
              <a:off x="451388" y="6093906"/>
              <a:ext cx="62282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9" name="TextBox 178"/>
            <p:cNvSpPr txBox="1"/>
            <p:nvPr/>
          </p:nvSpPr>
          <p:spPr>
            <a:xfrm>
              <a:off x="93843" y="5727848"/>
              <a:ext cx="357545" cy="732115"/>
            </a:xfrm>
            <a:prstGeom prst="roundRect">
              <a:avLst/>
            </a:prstGeom>
            <a:solidFill>
              <a:schemeClr val="accent2"/>
            </a:solidFill>
            <a:ln w="19050">
              <a:solidFill>
                <a:schemeClr val="tx1"/>
              </a:solidFill>
            </a:ln>
          </p:spPr>
          <p:txBody>
            <a:bodyPr vert="vert270" wrap="square" rtlCol="0">
              <a:spAutoFit/>
            </a:bodyPr>
            <a:lstStyle/>
            <a:p>
              <a:pPr algn="ctr"/>
              <a:r>
                <a:rPr lang="en-GB" sz="900" dirty="0">
                  <a:solidFill>
                    <a:schemeClr val="bg1"/>
                  </a:solidFill>
                  <a:latin typeface="Bahnschrift" panose="020B0502040204020203" pitchFamily="34" charset="0"/>
                </a:rPr>
                <a:t>BRONZE</a:t>
              </a:r>
            </a:p>
          </p:txBody>
        </p:sp>
      </p:grpSp>
      <p:grpSp>
        <p:nvGrpSpPr>
          <p:cNvPr id="43" name="Group 42"/>
          <p:cNvGrpSpPr/>
          <p:nvPr/>
        </p:nvGrpSpPr>
        <p:grpSpPr>
          <a:xfrm>
            <a:off x="584920" y="1377291"/>
            <a:ext cx="2649414" cy="5024219"/>
            <a:chOff x="584920" y="1377291"/>
            <a:chExt cx="2649414" cy="5024219"/>
          </a:xfrm>
          <a:noFill/>
        </p:grpSpPr>
        <p:sp>
          <p:nvSpPr>
            <p:cNvPr id="44" name="TextBox 43"/>
            <p:cNvSpPr txBox="1"/>
            <p:nvPr/>
          </p:nvSpPr>
          <p:spPr>
            <a:xfrm>
              <a:off x="1074214" y="1377291"/>
              <a:ext cx="2159180" cy="272415"/>
            </a:xfrm>
            <a:prstGeom prst="roundRect">
              <a:avLst/>
            </a:prstGeom>
            <a:grpFill/>
            <a:ln w="19050">
              <a:solidFill>
                <a:schemeClr val="tx1"/>
              </a:solidFill>
            </a:ln>
          </p:spPr>
          <p:txBody>
            <a:bodyPr wrap="square" rtlCol="0">
              <a:spAutoFit/>
            </a:bodyPr>
            <a:lstStyle/>
            <a:p>
              <a:r>
                <a:rPr lang="en-US" sz="1000" dirty="0">
                  <a:ln w="0"/>
                  <a:latin typeface="Bahnschrift" panose="020B0502040204020203" pitchFamily="34" charset="0"/>
                </a:rPr>
                <a:t>Benefits of a warm up</a:t>
              </a:r>
            </a:p>
          </p:txBody>
        </p:sp>
        <p:sp>
          <p:nvSpPr>
            <p:cNvPr id="88" name="Oval 87"/>
            <p:cNvSpPr/>
            <p:nvPr/>
          </p:nvSpPr>
          <p:spPr>
            <a:xfrm>
              <a:off x="584920" y="1395405"/>
              <a:ext cx="383619" cy="395183"/>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TextBox 53"/>
            <p:cNvSpPr txBox="1"/>
            <p:nvPr/>
          </p:nvSpPr>
          <p:spPr>
            <a:xfrm>
              <a:off x="1075154" y="1944558"/>
              <a:ext cx="2159180" cy="1464231"/>
            </a:xfrm>
            <a:prstGeom prst="roundRect">
              <a:avLst/>
            </a:prstGeom>
            <a:grpFill/>
            <a:ln w="19050">
              <a:solidFill>
                <a:schemeClr val="tx1"/>
              </a:solidFill>
            </a:ln>
          </p:spPr>
          <p:txBody>
            <a:bodyPr wrap="square" rtlCol="0">
              <a:spAutoFit/>
            </a:bodyPr>
            <a:lstStyle/>
            <a:p>
              <a:r>
                <a:rPr lang="en-GB" sz="800" dirty="0">
                  <a:latin typeface="Bahnschrift" panose="020B0502040204020203" pitchFamily="34" charset="0"/>
                </a:rPr>
                <a:t>Which of the following is not a benefit of warming up? (1)</a:t>
              </a:r>
            </a:p>
            <a:p>
              <a:pPr marL="228600" indent="-228600">
                <a:buFont typeface="+mj-lt"/>
                <a:buAutoNum type="alphaLcParenR"/>
              </a:pPr>
              <a:r>
                <a:rPr lang="en-GB" sz="800" dirty="0">
                  <a:latin typeface="Bahnschrift" panose="020B0502040204020203" pitchFamily="34" charset="0"/>
                </a:rPr>
                <a:t>Increase heart rate</a:t>
              </a:r>
            </a:p>
            <a:p>
              <a:pPr marL="228600" indent="-228600">
                <a:buFont typeface="+mj-lt"/>
                <a:buAutoNum type="alphaLcParenR"/>
              </a:pPr>
              <a:r>
                <a:rPr lang="en-GB" sz="800" dirty="0">
                  <a:latin typeface="Bahnschrift" panose="020B0502040204020203" pitchFamily="34" charset="0"/>
                </a:rPr>
                <a:t>Prevents lactic acid build-up</a:t>
              </a:r>
            </a:p>
            <a:p>
              <a:pPr marL="228600" indent="-228600">
                <a:buFont typeface="+mj-lt"/>
                <a:buAutoNum type="alphaLcParenR"/>
              </a:pPr>
              <a:r>
                <a:rPr lang="en-GB" sz="800" dirty="0">
                  <a:latin typeface="Bahnschrift" panose="020B0502040204020203" pitchFamily="34" charset="0"/>
                </a:rPr>
                <a:t>Increases breathing rate</a:t>
              </a:r>
            </a:p>
            <a:p>
              <a:pPr marL="228600" indent="-228600">
                <a:buFont typeface="+mj-lt"/>
                <a:buAutoNum type="alphaLcParenR"/>
              </a:pPr>
              <a:r>
                <a:rPr lang="en-GB" sz="800" dirty="0">
                  <a:latin typeface="Bahnschrift" panose="020B0502040204020203" pitchFamily="34" charset="0"/>
                </a:rPr>
                <a:t>Prevents injury to muscles</a:t>
              </a:r>
            </a:p>
            <a:p>
              <a:pPr marL="228600" indent="-228600">
                <a:buAutoNum type="alphaLcParenBoth"/>
              </a:pPr>
              <a:endParaRPr lang="en-GB" sz="800" dirty="0">
                <a:latin typeface="Bahnschrift" panose="020B0502040204020203" pitchFamily="34" charset="0"/>
              </a:endParaRPr>
            </a:p>
            <a:p>
              <a:pPr marL="228600" indent="-228600">
                <a:buAutoNum type="alphaLcParenBoth"/>
              </a:pPr>
              <a:endParaRPr lang="en-GB" sz="800" dirty="0">
                <a:latin typeface="Bahnschrift" panose="020B0502040204020203" pitchFamily="34" charset="0"/>
              </a:endParaRPr>
            </a:p>
            <a:p>
              <a:pPr marL="228600" indent="-228600">
                <a:buAutoNum type="alphaLcParenBoth"/>
              </a:pPr>
              <a:endParaRPr lang="en-GB" sz="800" dirty="0">
                <a:latin typeface="Bahnschrift" panose="020B0502040204020203" pitchFamily="34" charset="0"/>
              </a:endParaRPr>
            </a:p>
            <a:p>
              <a:pPr marL="228600" indent="-228600">
                <a:buAutoNum type="alphaLcParenBoth"/>
              </a:pPr>
              <a:endParaRPr lang="en-GB" sz="800" dirty="0">
                <a:latin typeface="Bahnschrift" panose="020B0502040204020203" pitchFamily="34" charset="0"/>
              </a:endParaRPr>
            </a:p>
          </p:txBody>
        </p:sp>
        <p:sp>
          <p:nvSpPr>
            <p:cNvPr id="55" name="TextBox 54"/>
            <p:cNvSpPr txBox="1"/>
            <p:nvPr/>
          </p:nvSpPr>
          <p:spPr>
            <a:xfrm>
              <a:off x="1068524" y="3779010"/>
              <a:ext cx="2159180" cy="646986"/>
            </a:xfrm>
            <a:prstGeom prst="roundRect">
              <a:avLst/>
            </a:prstGeom>
            <a:grpFill/>
            <a:ln w="19050">
              <a:solidFill>
                <a:schemeClr val="tx1"/>
              </a:solidFill>
            </a:ln>
          </p:spPr>
          <p:txBody>
            <a:bodyPr wrap="square" rtlCol="0">
              <a:spAutoFit/>
            </a:bodyPr>
            <a:lstStyle/>
            <a:p>
              <a:r>
                <a:rPr lang="en-GB" sz="800" dirty="0">
                  <a:latin typeface="Bahnschrift" panose="020B0502040204020203" pitchFamily="34" charset="0"/>
                </a:rPr>
                <a:t>Mental rehearsal can be used as part of a warm up routine. Using a practical example describe mental rehearsal. (3)</a:t>
              </a:r>
            </a:p>
            <a:p>
              <a:endParaRPr lang="en-GB" sz="800" dirty="0">
                <a:latin typeface="Bahnschrift" panose="020B0502040204020203" pitchFamily="34" charset="0"/>
              </a:endParaRPr>
            </a:p>
          </p:txBody>
        </p:sp>
        <p:sp>
          <p:nvSpPr>
            <p:cNvPr id="56" name="TextBox 55"/>
            <p:cNvSpPr txBox="1"/>
            <p:nvPr/>
          </p:nvSpPr>
          <p:spPr>
            <a:xfrm>
              <a:off x="1075154" y="4724455"/>
              <a:ext cx="2159180" cy="510778"/>
            </a:xfrm>
            <a:prstGeom prst="roundRect">
              <a:avLst/>
            </a:prstGeom>
            <a:grpFill/>
            <a:ln w="19050">
              <a:solidFill>
                <a:schemeClr val="tx1"/>
              </a:solidFill>
            </a:ln>
          </p:spPr>
          <p:txBody>
            <a:bodyPr wrap="square" rtlCol="0">
              <a:spAutoFit/>
            </a:bodyPr>
            <a:lstStyle/>
            <a:p>
              <a:r>
                <a:rPr lang="en-GB" sz="800" dirty="0">
                  <a:latin typeface="Bahnschrift" panose="020B0502040204020203" pitchFamily="34" charset="0"/>
                </a:rPr>
                <a:t>Identify two psychological benefits and two physical benefits of a warm up. (4)</a:t>
              </a:r>
            </a:p>
            <a:p>
              <a:endParaRPr lang="en-GB" sz="800" dirty="0">
                <a:latin typeface="Bahnschrift" panose="020B0502040204020203" pitchFamily="34" charset="0"/>
              </a:endParaRPr>
            </a:p>
          </p:txBody>
        </p:sp>
        <p:sp>
          <p:nvSpPr>
            <p:cNvPr id="57" name="TextBox 56"/>
            <p:cNvSpPr txBox="1"/>
            <p:nvPr/>
          </p:nvSpPr>
          <p:spPr>
            <a:xfrm>
              <a:off x="1075154" y="5601291"/>
              <a:ext cx="2159180" cy="800219"/>
            </a:xfrm>
            <a:prstGeom prst="roundRect">
              <a:avLst/>
            </a:prstGeom>
            <a:grpFill/>
            <a:ln w="19050">
              <a:solidFill>
                <a:schemeClr val="tx1"/>
              </a:solidFill>
            </a:ln>
          </p:spPr>
          <p:txBody>
            <a:bodyPr wrap="square" rtlCol="0">
              <a:spAutoFit/>
            </a:bodyPr>
            <a:lstStyle/>
            <a:p>
              <a:r>
                <a:rPr lang="en-GB" sz="800" dirty="0">
                  <a:latin typeface="Bahnschrift" panose="020B0502040204020203" pitchFamily="34" charset="0"/>
                </a:rPr>
                <a:t>Explain the psychological or mental benefits of a warm up before physical activity. Using practical examples, explain how these benefits might reduce the risk of injury. (8)</a:t>
              </a:r>
              <a:endParaRPr lang="en-GB" sz="800" dirty="0">
                <a:solidFill>
                  <a:schemeClr val="bg1"/>
                </a:solidFill>
                <a:latin typeface="Bahnschrift" panose="020B0502040204020203" pitchFamily="34" charset="0"/>
              </a:endParaRPr>
            </a:p>
            <a:p>
              <a:pPr algn="ctr"/>
              <a:endParaRPr lang="en-GB" sz="100" dirty="0">
                <a:solidFill>
                  <a:schemeClr val="bg1"/>
                </a:solidFill>
                <a:latin typeface="Bahnschrift" panose="020B0502040204020203" pitchFamily="34" charset="0"/>
              </a:endParaRPr>
            </a:p>
          </p:txBody>
        </p:sp>
      </p:grpSp>
      <p:grpSp>
        <p:nvGrpSpPr>
          <p:cNvPr id="181" name="Group 180"/>
          <p:cNvGrpSpPr/>
          <p:nvPr/>
        </p:nvGrpSpPr>
        <p:grpSpPr>
          <a:xfrm>
            <a:off x="3506812" y="1387615"/>
            <a:ext cx="2661968" cy="5013895"/>
            <a:chOff x="584920" y="1377291"/>
            <a:chExt cx="2661968" cy="5013895"/>
          </a:xfrm>
        </p:grpSpPr>
        <p:sp>
          <p:nvSpPr>
            <p:cNvPr id="182" name="TextBox 181"/>
            <p:cNvSpPr txBox="1"/>
            <p:nvPr/>
          </p:nvSpPr>
          <p:spPr>
            <a:xfrm>
              <a:off x="1074214" y="1377291"/>
              <a:ext cx="2159180" cy="272415"/>
            </a:xfrm>
            <a:prstGeom prst="roundRect">
              <a:avLst/>
            </a:prstGeom>
            <a:noFill/>
            <a:ln w="19050">
              <a:solidFill>
                <a:schemeClr val="tx1"/>
              </a:solidFill>
            </a:ln>
          </p:spPr>
          <p:txBody>
            <a:bodyPr wrap="square" rtlCol="0">
              <a:spAutoFit/>
            </a:bodyPr>
            <a:lstStyle/>
            <a:p>
              <a:r>
                <a:rPr lang="en-US" sz="1000" dirty="0">
                  <a:ln w="0"/>
                  <a:latin typeface="Bahnschrift" panose="020B0502040204020203" pitchFamily="34" charset="0"/>
                </a:rPr>
                <a:t>Benefits of a cool down</a:t>
              </a:r>
            </a:p>
          </p:txBody>
        </p:sp>
        <p:sp>
          <p:nvSpPr>
            <p:cNvPr id="183" name="Oval 182"/>
            <p:cNvSpPr/>
            <p:nvPr/>
          </p:nvSpPr>
          <p:spPr>
            <a:xfrm>
              <a:off x="584920" y="1395405"/>
              <a:ext cx="383619" cy="395183"/>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4" name="TextBox 183"/>
            <p:cNvSpPr txBox="1"/>
            <p:nvPr/>
          </p:nvSpPr>
          <p:spPr>
            <a:xfrm>
              <a:off x="1086037" y="1934235"/>
              <a:ext cx="2159180" cy="1464231"/>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Circle your chosen option to indicate whether the following is true or false?</a:t>
              </a:r>
            </a:p>
            <a:p>
              <a:pPr marL="228600" indent="-228600">
                <a:buAutoNum type="alphaLcParenBoth"/>
              </a:pPr>
              <a:r>
                <a:rPr lang="en-GB" sz="800" dirty="0">
                  <a:latin typeface="Bahnschrift" panose="020B0502040204020203" pitchFamily="34" charset="0"/>
                </a:rPr>
                <a:t>A cool down increases muscle soreness 	              True/False</a:t>
              </a:r>
            </a:p>
            <a:p>
              <a:pPr marL="228600" indent="-228600">
                <a:buAutoNum type="alphaLcParenBoth"/>
              </a:pPr>
              <a:r>
                <a:rPr lang="en-GB" sz="800" dirty="0">
                  <a:latin typeface="Bahnschrift" panose="020B0502040204020203" pitchFamily="34" charset="0"/>
                </a:rPr>
                <a:t>A cool down speeds up the removal of waste products?     True/ False</a:t>
              </a:r>
            </a:p>
            <a:p>
              <a:pPr marL="228600" indent="-228600">
                <a:buAutoNum type="alphaLcParenBoth"/>
              </a:pPr>
              <a:r>
                <a:rPr lang="en-GB" sz="800" dirty="0">
                  <a:latin typeface="Bahnschrift" panose="020B0502040204020203" pitchFamily="34" charset="0"/>
                </a:rPr>
                <a:t>A cool down increases concentration.                True/False</a:t>
              </a:r>
            </a:p>
            <a:p>
              <a:pPr marL="228600" indent="-228600">
                <a:buAutoNum type="alphaLcParenBoth"/>
              </a:pPr>
              <a:r>
                <a:rPr lang="en-GB" sz="800" dirty="0">
                  <a:latin typeface="Bahnschrift" panose="020B0502040204020203" pitchFamily="34" charset="0"/>
                </a:rPr>
                <a:t>A cool down gradually reduces breathing rate.                True/ False</a:t>
              </a:r>
            </a:p>
          </p:txBody>
        </p:sp>
        <p:sp>
          <p:nvSpPr>
            <p:cNvPr id="185" name="TextBox 184"/>
            <p:cNvSpPr txBox="1"/>
            <p:nvPr/>
          </p:nvSpPr>
          <p:spPr>
            <a:xfrm>
              <a:off x="1087708" y="3747286"/>
              <a:ext cx="2159180" cy="681038"/>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Explain why it is important to cool down following physical activity. (2)</a:t>
              </a:r>
            </a:p>
            <a:p>
              <a:endParaRPr lang="en-GB" sz="800" dirty="0">
                <a:latin typeface="Bahnschrift" panose="020B0502040204020203" pitchFamily="34" charset="0"/>
              </a:endParaRPr>
            </a:p>
            <a:p>
              <a:endParaRPr lang="en-GB" sz="900" dirty="0"/>
            </a:p>
            <a:p>
              <a:endParaRPr lang="en-GB" sz="100" dirty="0">
                <a:solidFill>
                  <a:schemeClr val="bg1"/>
                </a:solidFill>
                <a:latin typeface="Bahnschrift" panose="020B0502040204020203" pitchFamily="34" charset="0"/>
              </a:endParaRPr>
            </a:p>
          </p:txBody>
        </p:sp>
        <p:sp>
          <p:nvSpPr>
            <p:cNvPr id="186" name="TextBox 185"/>
            <p:cNvSpPr txBox="1"/>
            <p:nvPr/>
          </p:nvSpPr>
          <p:spPr>
            <a:xfrm>
              <a:off x="1086037" y="4708967"/>
              <a:ext cx="2159180" cy="527804"/>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How might a cool down aid recovery from exercise? (3)</a:t>
              </a:r>
            </a:p>
            <a:p>
              <a:endParaRPr lang="en-GB" sz="800" dirty="0">
                <a:latin typeface="Bahnschrift" panose="020B0502040204020203" pitchFamily="34" charset="0"/>
              </a:endParaRPr>
            </a:p>
            <a:p>
              <a:pPr algn="ctr"/>
              <a:endParaRPr lang="en-GB" sz="100" dirty="0">
                <a:solidFill>
                  <a:schemeClr val="bg1"/>
                </a:solidFill>
                <a:latin typeface="Bahnschrift" panose="020B0502040204020203" pitchFamily="34" charset="0"/>
              </a:endParaRPr>
            </a:p>
          </p:txBody>
        </p:sp>
        <p:sp>
          <p:nvSpPr>
            <p:cNvPr id="187" name="TextBox 186"/>
            <p:cNvSpPr txBox="1"/>
            <p:nvPr/>
          </p:nvSpPr>
          <p:spPr>
            <a:xfrm>
              <a:off x="1087684" y="5590967"/>
              <a:ext cx="2159180" cy="800219"/>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Explain the physical benefits that a cool down provides for a sports performer. (4)</a:t>
              </a: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pPr algn="ctr"/>
              <a:endParaRPr lang="en-GB" sz="100" dirty="0">
                <a:solidFill>
                  <a:schemeClr val="bg1"/>
                </a:solidFill>
                <a:latin typeface="Bahnschrift" panose="020B0502040204020203" pitchFamily="34" charset="0"/>
              </a:endParaRPr>
            </a:p>
          </p:txBody>
        </p:sp>
      </p:grpSp>
      <p:grpSp>
        <p:nvGrpSpPr>
          <p:cNvPr id="193" name="Group 192"/>
          <p:cNvGrpSpPr/>
          <p:nvPr/>
        </p:nvGrpSpPr>
        <p:grpSpPr>
          <a:xfrm>
            <a:off x="6296622" y="1398845"/>
            <a:ext cx="2648474" cy="5013899"/>
            <a:chOff x="584920" y="1377291"/>
            <a:chExt cx="2648474" cy="5013899"/>
          </a:xfrm>
        </p:grpSpPr>
        <p:sp>
          <p:nvSpPr>
            <p:cNvPr id="194" name="TextBox 193"/>
            <p:cNvSpPr txBox="1"/>
            <p:nvPr/>
          </p:nvSpPr>
          <p:spPr>
            <a:xfrm>
              <a:off x="1074214" y="1377291"/>
              <a:ext cx="2159180" cy="442674"/>
            </a:xfrm>
            <a:prstGeom prst="roundRect">
              <a:avLst/>
            </a:prstGeom>
            <a:noFill/>
            <a:ln w="19050">
              <a:solidFill>
                <a:schemeClr val="tx1"/>
              </a:solidFill>
            </a:ln>
          </p:spPr>
          <p:txBody>
            <a:bodyPr wrap="square" rtlCol="0">
              <a:spAutoFit/>
            </a:bodyPr>
            <a:lstStyle/>
            <a:p>
              <a:r>
                <a:rPr lang="en-US" sz="1000" dirty="0">
                  <a:ln w="0"/>
                  <a:latin typeface="Bahnschrift" panose="020B0502040204020203" pitchFamily="34" charset="0"/>
                </a:rPr>
                <a:t>Key components of a warm up and cool down</a:t>
              </a:r>
            </a:p>
          </p:txBody>
        </p:sp>
        <p:sp>
          <p:nvSpPr>
            <p:cNvPr id="195" name="Oval 194"/>
            <p:cNvSpPr/>
            <p:nvPr/>
          </p:nvSpPr>
          <p:spPr>
            <a:xfrm>
              <a:off x="584920" y="1395405"/>
              <a:ext cx="383619" cy="395183"/>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6" name="TextBox 195"/>
            <p:cNvSpPr txBox="1"/>
            <p:nvPr/>
          </p:nvSpPr>
          <p:spPr>
            <a:xfrm>
              <a:off x="1074214" y="1923005"/>
              <a:ext cx="2159180" cy="1464231"/>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Describe the purpose of skill rehearsal in a warm up. (2)</a:t>
              </a: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p:txBody>
        </p:sp>
        <p:sp>
          <p:nvSpPr>
            <p:cNvPr id="197" name="TextBox 196"/>
            <p:cNvSpPr txBox="1"/>
            <p:nvPr/>
          </p:nvSpPr>
          <p:spPr>
            <a:xfrm>
              <a:off x="1074214" y="3753082"/>
              <a:ext cx="2159180" cy="646986"/>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Provide a practical example for each of the following key components of a warm up: Mobility, Dynamic movements and Skill rehearsal. (3)</a:t>
              </a:r>
              <a:endParaRPr lang="en-GB" sz="800" dirty="0">
                <a:solidFill>
                  <a:schemeClr val="bg1"/>
                </a:solidFill>
                <a:latin typeface="Bahnschrift" panose="020B0502040204020203" pitchFamily="34" charset="0"/>
              </a:endParaRPr>
            </a:p>
          </p:txBody>
        </p:sp>
        <p:sp>
          <p:nvSpPr>
            <p:cNvPr id="198" name="TextBox 197"/>
            <p:cNvSpPr txBox="1"/>
            <p:nvPr/>
          </p:nvSpPr>
          <p:spPr>
            <a:xfrm>
              <a:off x="1074214" y="4694388"/>
              <a:ext cx="2159180" cy="527804"/>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Identify and describe how to perform two different stretches that might be used in warm ups or cool downs. (4)</a:t>
              </a:r>
            </a:p>
            <a:p>
              <a:pPr algn="ctr"/>
              <a:endParaRPr lang="en-GB" sz="100" dirty="0">
                <a:solidFill>
                  <a:schemeClr val="bg1"/>
                </a:solidFill>
                <a:latin typeface="Bahnschrift" panose="020B0502040204020203" pitchFamily="34" charset="0"/>
              </a:endParaRPr>
            </a:p>
          </p:txBody>
        </p:sp>
        <p:sp>
          <p:nvSpPr>
            <p:cNvPr id="199" name="TextBox 198"/>
            <p:cNvSpPr txBox="1"/>
            <p:nvPr/>
          </p:nvSpPr>
          <p:spPr>
            <a:xfrm>
              <a:off x="1074214" y="5573945"/>
              <a:ext cx="2159180" cy="817245"/>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Give an example and a reason why each of the following components of a warm up is beneficial: Pulse raiser, Mobility and Dynamic movements. (6)</a:t>
              </a:r>
            </a:p>
            <a:p>
              <a:endParaRPr lang="en-GB" sz="900" dirty="0">
                <a:solidFill>
                  <a:schemeClr val="bg1"/>
                </a:solidFill>
                <a:latin typeface="Bahnschrift" panose="020B0502040204020203" pitchFamily="34" charset="0"/>
              </a:endParaRPr>
            </a:p>
            <a:p>
              <a:pPr algn="ctr"/>
              <a:r>
                <a:rPr lang="en-GB" sz="100" dirty="0">
                  <a:solidFill>
                    <a:schemeClr val="bg1"/>
                  </a:solidFill>
                  <a:latin typeface="Bahnschrift" panose="020B0502040204020203" pitchFamily="34" charset="0"/>
                </a:rPr>
                <a:t>?</a:t>
              </a:r>
            </a:p>
          </p:txBody>
        </p:sp>
      </p:grpSp>
      <p:grpSp>
        <p:nvGrpSpPr>
          <p:cNvPr id="205" name="Group 204"/>
          <p:cNvGrpSpPr/>
          <p:nvPr/>
        </p:nvGrpSpPr>
        <p:grpSpPr>
          <a:xfrm>
            <a:off x="9164770" y="1395405"/>
            <a:ext cx="2648474" cy="5000313"/>
            <a:chOff x="584920" y="1377291"/>
            <a:chExt cx="2648474" cy="5000313"/>
          </a:xfrm>
        </p:grpSpPr>
        <p:sp>
          <p:nvSpPr>
            <p:cNvPr id="206" name="TextBox 205"/>
            <p:cNvSpPr txBox="1"/>
            <p:nvPr/>
          </p:nvSpPr>
          <p:spPr>
            <a:xfrm>
              <a:off x="1074214" y="1377291"/>
              <a:ext cx="2159180" cy="442674"/>
            </a:xfrm>
            <a:prstGeom prst="roundRect">
              <a:avLst/>
            </a:prstGeom>
            <a:noFill/>
            <a:ln w="19050">
              <a:solidFill>
                <a:schemeClr val="tx1"/>
              </a:solidFill>
            </a:ln>
          </p:spPr>
          <p:txBody>
            <a:bodyPr wrap="square" rtlCol="0">
              <a:spAutoFit/>
            </a:bodyPr>
            <a:lstStyle/>
            <a:p>
              <a:r>
                <a:rPr lang="en-US" sz="1000" dirty="0">
                  <a:ln w="0"/>
                  <a:latin typeface="Bahnschrift" panose="020B0502040204020203" pitchFamily="34" charset="0"/>
                </a:rPr>
                <a:t>Specific needs which a warm up and cool down need </a:t>
              </a:r>
              <a:r>
                <a:rPr lang="en-US" sz="1000">
                  <a:ln w="0"/>
                  <a:latin typeface="Bahnschrift" panose="020B0502040204020203" pitchFamily="34" charset="0"/>
                </a:rPr>
                <a:t>to consider</a:t>
              </a:r>
              <a:endParaRPr lang="en-US" sz="1000" dirty="0">
                <a:ln w="0"/>
                <a:latin typeface="Bahnschrift" panose="020B0502040204020203" pitchFamily="34" charset="0"/>
              </a:endParaRPr>
            </a:p>
          </p:txBody>
        </p:sp>
        <p:sp>
          <p:nvSpPr>
            <p:cNvPr id="207" name="Oval 206"/>
            <p:cNvSpPr/>
            <p:nvPr/>
          </p:nvSpPr>
          <p:spPr>
            <a:xfrm>
              <a:off x="584920" y="1395405"/>
              <a:ext cx="383619" cy="395183"/>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8" name="TextBox 207"/>
            <p:cNvSpPr txBox="1"/>
            <p:nvPr/>
          </p:nvSpPr>
          <p:spPr>
            <a:xfrm>
              <a:off x="1074214" y="1925081"/>
              <a:ext cx="2159180" cy="1464231"/>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Using an example, explain how individual fitness levels are important when planning a warm up or cool down. (2)</a:t>
              </a: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p:txBody>
        </p:sp>
        <p:sp>
          <p:nvSpPr>
            <p:cNvPr id="209" name="TextBox 208"/>
            <p:cNvSpPr txBox="1"/>
            <p:nvPr/>
          </p:nvSpPr>
          <p:spPr>
            <a:xfrm>
              <a:off x="1074214" y="3756522"/>
              <a:ext cx="2159180" cy="646986"/>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Identify three environmental Factors to consider when planning a cool down. (3)</a:t>
              </a: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p:txBody>
        </p:sp>
        <p:sp>
          <p:nvSpPr>
            <p:cNvPr id="210" name="TextBox 209"/>
            <p:cNvSpPr txBox="1"/>
            <p:nvPr/>
          </p:nvSpPr>
          <p:spPr>
            <a:xfrm>
              <a:off x="1074214" y="4706341"/>
              <a:ext cx="2159180" cy="510778"/>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Identify four specific needs to be taken into consideration when planning a warm up or cool down. (4)</a:t>
              </a:r>
              <a:endParaRPr lang="en-GB" sz="800" dirty="0">
                <a:solidFill>
                  <a:schemeClr val="bg1"/>
                </a:solidFill>
                <a:latin typeface="Bahnschrift" panose="020B0502040204020203" pitchFamily="34" charset="0"/>
              </a:endParaRPr>
            </a:p>
          </p:txBody>
        </p:sp>
        <p:sp>
          <p:nvSpPr>
            <p:cNvPr id="211" name="TextBox 210"/>
            <p:cNvSpPr txBox="1"/>
            <p:nvPr/>
          </p:nvSpPr>
          <p:spPr>
            <a:xfrm>
              <a:off x="1074214" y="5577385"/>
              <a:ext cx="2159180" cy="800219"/>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Explain the specific needs that should be considered by a sports coach when planning a warm up or cool down. (8)</a:t>
              </a: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pPr algn="ctr"/>
              <a:endParaRPr lang="en-GB" sz="100" dirty="0">
                <a:solidFill>
                  <a:schemeClr val="bg1"/>
                </a:solidFill>
                <a:latin typeface="Bahnschrift" panose="020B0502040204020203" pitchFamily="34" charset="0"/>
              </a:endParaRPr>
            </a:p>
          </p:txBody>
        </p:sp>
      </p:grpSp>
      <p:pic>
        <p:nvPicPr>
          <p:cNvPr id="58" name="Picture 57"/>
          <p:cNvPicPr>
            <a:picLocks noChangeAspect="1"/>
          </p:cNvPicPr>
          <p:nvPr/>
        </p:nvPicPr>
        <p:blipFill rotWithShape="1">
          <a:blip r:embed="rId3" cstate="print">
            <a:extLst>
              <a:ext uri="{28A0092B-C50C-407E-A947-70E740481C1C}">
                <a14:useLocalDpi xmlns:a14="http://schemas.microsoft.com/office/drawing/2010/main" val="0"/>
              </a:ext>
            </a:extLst>
          </a:blip>
          <a:srcRect r="5132" b="13016"/>
          <a:stretch/>
        </p:blipFill>
        <p:spPr>
          <a:xfrm>
            <a:off x="163342" y="219541"/>
            <a:ext cx="447677" cy="410474"/>
          </a:xfrm>
          <a:prstGeom prst="rect">
            <a:avLst/>
          </a:prstGeom>
        </p:spPr>
      </p:pic>
      <p:pic>
        <p:nvPicPr>
          <p:cNvPr id="59" name="Picture 58"/>
          <p:cNvPicPr>
            <a:picLocks noChangeAspect="1"/>
          </p:cNvPicPr>
          <p:nvPr/>
        </p:nvPicPr>
        <p:blipFill rotWithShape="1">
          <a:blip r:embed="rId4" cstate="print">
            <a:duotone>
              <a:prstClr val="black"/>
              <a:srgbClr val="D9C3A5">
                <a:tint val="50000"/>
                <a:satMod val="180000"/>
              </a:srgbClr>
            </a:duotone>
            <a:extLst>
              <a:ext uri="{28A0092B-C50C-407E-A947-70E740481C1C}">
                <a14:useLocalDpi xmlns:a14="http://schemas.microsoft.com/office/drawing/2010/main" val="0"/>
              </a:ext>
            </a:extLst>
          </a:blip>
          <a:srcRect l="5872" r="6508" b="13228"/>
          <a:stretch/>
        </p:blipFill>
        <p:spPr>
          <a:xfrm>
            <a:off x="632112" y="1451145"/>
            <a:ext cx="289234" cy="286439"/>
          </a:xfrm>
          <a:prstGeom prst="rect">
            <a:avLst/>
          </a:prstGeom>
        </p:spPr>
      </p:pic>
      <p:pic>
        <p:nvPicPr>
          <p:cNvPr id="60" name="Picture 59"/>
          <p:cNvPicPr>
            <a:picLocks noChangeAspect="1"/>
          </p:cNvPicPr>
          <p:nvPr/>
        </p:nvPicPr>
        <p:blipFill rotWithShape="1">
          <a:blip r:embed="rId5" cstate="print">
            <a:extLst>
              <a:ext uri="{28A0092B-C50C-407E-A947-70E740481C1C}">
                <a14:useLocalDpi xmlns:a14="http://schemas.microsoft.com/office/drawing/2010/main" val="0"/>
              </a:ext>
            </a:extLst>
          </a:blip>
          <a:srcRect l="12679" r="24671" b="14057"/>
          <a:stretch/>
        </p:blipFill>
        <p:spPr>
          <a:xfrm>
            <a:off x="3545853" y="1413519"/>
            <a:ext cx="251933" cy="345600"/>
          </a:xfrm>
          <a:prstGeom prst="rect">
            <a:avLst/>
          </a:prstGeom>
        </p:spPr>
      </p:pic>
      <p:pic>
        <p:nvPicPr>
          <p:cNvPr id="61" name="Picture 60"/>
          <p:cNvPicPr>
            <a:picLocks noChangeAspect="1"/>
          </p:cNvPicPr>
          <p:nvPr/>
        </p:nvPicPr>
        <p:blipFill rotWithShape="1">
          <a:blip r:embed="rId6" cstate="print">
            <a:extLst>
              <a:ext uri="{28A0092B-C50C-407E-A947-70E740481C1C}">
                <a14:useLocalDpi xmlns:a14="http://schemas.microsoft.com/office/drawing/2010/main" val="0"/>
              </a:ext>
            </a:extLst>
          </a:blip>
          <a:srcRect r="7004" b="13768"/>
          <a:stretch/>
        </p:blipFill>
        <p:spPr>
          <a:xfrm>
            <a:off x="6349511" y="1474503"/>
            <a:ext cx="277839" cy="257633"/>
          </a:xfrm>
          <a:prstGeom prst="rect">
            <a:avLst/>
          </a:prstGeom>
        </p:spPr>
      </p:pic>
    </p:spTree>
    <p:extLst>
      <p:ext uri="{BB962C8B-B14F-4D97-AF65-F5344CB8AC3E}">
        <p14:creationId xmlns:p14="http://schemas.microsoft.com/office/powerpoint/2010/main" val="4115509607"/>
      </p:ext>
    </p:extLst>
  </p:cSld>
  <p:clrMapOvr>
    <a:masterClrMapping/>
  </p:clrMapOvr>
  <mc:AlternateContent xmlns:mc="http://schemas.openxmlformats.org/markup-compatibility/2006" xmlns:p14="http://schemas.microsoft.com/office/powerpoint/2010/main">
    <mc:Choice Requires="p14">
      <p:transition spd="slow" p14:dur="3000">
        <p:fad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1" name="Straight Connector 100"/>
          <p:cNvCxnSpPr>
            <a:endCxn id="206" idx="0"/>
          </p:cNvCxnSpPr>
          <p:nvPr/>
        </p:nvCxnSpPr>
        <p:spPr>
          <a:xfrm>
            <a:off x="10733654" y="1049006"/>
            <a:ext cx="0" cy="34639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a:endCxn id="44" idx="0"/>
          </p:cNvCxnSpPr>
          <p:nvPr/>
        </p:nvCxnSpPr>
        <p:spPr>
          <a:xfrm>
            <a:off x="2153804" y="1068536"/>
            <a:ext cx="0" cy="30875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a:endCxn id="182" idx="0"/>
          </p:cNvCxnSpPr>
          <p:nvPr/>
        </p:nvCxnSpPr>
        <p:spPr>
          <a:xfrm>
            <a:off x="5075696" y="1069612"/>
            <a:ext cx="0" cy="318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a:endCxn id="194" idx="0"/>
          </p:cNvCxnSpPr>
          <p:nvPr/>
        </p:nvCxnSpPr>
        <p:spPr>
          <a:xfrm>
            <a:off x="7865504" y="1059288"/>
            <a:ext cx="2" cy="33955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3" idx="3"/>
            <a:endCxn id="14" idx="1"/>
          </p:cNvCxnSpPr>
          <p:nvPr/>
        </p:nvCxnSpPr>
        <p:spPr>
          <a:xfrm>
            <a:off x="3304221" y="288286"/>
            <a:ext cx="586211" cy="416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081785" y="135052"/>
            <a:ext cx="2222436" cy="306467"/>
          </a:xfrm>
          <a:prstGeom prst="roundRect">
            <a:avLst/>
          </a:prstGeom>
          <a:solidFill>
            <a:schemeClr val="bg1"/>
          </a:solidFill>
          <a:ln w="19050">
            <a:solidFill>
              <a:schemeClr val="tx1"/>
            </a:solidFill>
          </a:ln>
        </p:spPr>
        <p:txBody>
          <a:bodyPr wrap="square" rtlCol="0">
            <a:spAutoFit/>
          </a:bodyPr>
          <a:lstStyle/>
          <a:p>
            <a:r>
              <a:rPr lang="en-GB" sz="1200" dirty="0">
                <a:latin typeface="Bahnschrift" panose="020B0502040204020203" pitchFamily="34" charset="0"/>
              </a:rPr>
              <a:t>DEMONSTRATE - Questions</a:t>
            </a:r>
            <a:r>
              <a:rPr lang="en-GB" sz="1200" dirty="0">
                <a:solidFill>
                  <a:schemeClr val="bg1"/>
                </a:solidFill>
                <a:latin typeface="Bahnschrift" panose="020B0502040204020203" pitchFamily="34" charset="0"/>
              </a:rPr>
              <a:t>  </a:t>
            </a:r>
          </a:p>
        </p:txBody>
      </p:sp>
      <p:sp>
        <p:nvSpPr>
          <p:cNvPr id="14" name="TextBox 13"/>
          <p:cNvSpPr txBox="1"/>
          <p:nvPr/>
        </p:nvSpPr>
        <p:spPr>
          <a:xfrm>
            <a:off x="3890432" y="139218"/>
            <a:ext cx="7922812" cy="306467"/>
          </a:xfrm>
          <a:prstGeom prst="roundRect">
            <a:avLst/>
          </a:prstGeom>
          <a:noFill/>
          <a:ln w="19050">
            <a:solidFill>
              <a:schemeClr val="tx1"/>
            </a:solidFill>
          </a:ln>
        </p:spPr>
        <p:txBody>
          <a:bodyPr wrap="square" rtlCol="0">
            <a:spAutoFit/>
          </a:bodyPr>
          <a:lstStyle/>
          <a:p>
            <a:r>
              <a:rPr lang="en-US" sz="1200" b="1" dirty="0">
                <a:ln w="0"/>
                <a:latin typeface="Bahnschrift" panose="020B0502040204020203" pitchFamily="34" charset="0"/>
              </a:rPr>
              <a:t>LO3</a:t>
            </a:r>
            <a:r>
              <a:rPr lang="en-US" sz="1200" dirty="0">
                <a:ln w="0"/>
                <a:latin typeface="Bahnschrift" panose="020B0502040204020203" pitchFamily="34" charset="0"/>
              </a:rPr>
              <a:t>: Know how to respond to injuries within a sporting context.</a:t>
            </a:r>
          </a:p>
        </p:txBody>
      </p:sp>
      <p:cxnSp>
        <p:nvCxnSpPr>
          <p:cNvPr id="18" name="Straight Connector 17"/>
          <p:cNvCxnSpPr>
            <a:endCxn id="21" idx="0"/>
          </p:cNvCxnSpPr>
          <p:nvPr/>
        </p:nvCxnSpPr>
        <p:spPr>
          <a:xfrm>
            <a:off x="6091578" y="425244"/>
            <a:ext cx="1" cy="56909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6037040" y="994339"/>
            <a:ext cx="109077" cy="1093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9" name="Straight Connector 28"/>
          <p:cNvCxnSpPr/>
          <p:nvPr/>
        </p:nvCxnSpPr>
        <p:spPr>
          <a:xfrm flipV="1">
            <a:off x="2148114" y="1059288"/>
            <a:ext cx="8585540" cy="1233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4" name="Group 83"/>
          <p:cNvGrpSpPr/>
          <p:nvPr/>
        </p:nvGrpSpPr>
        <p:grpSpPr>
          <a:xfrm>
            <a:off x="22974" y="48127"/>
            <a:ext cx="760490" cy="735110"/>
            <a:chOff x="-1275908" y="2146401"/>
            <a:chExt cx="5996764" cy="6413524"/>
          </a:xfrm>
        </p:grpSpPr>
        <p:sp>
          <p:nvSpPr>
            <p:cNvPr id="85" name="Oval 84"/>
            <p:cNvSpPr/>
            <p:nvPr/>
          </p:nvSpPr>
          <p:spPr>
            <a:xfrm>
              <a:off x="-784277" y="2800369"/>
              <a:ext cx="5003575" cy="5105588"/>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6" name="Oval 85"/>
            <p:cNvSpPr/>
            <p:nvPr/>
          </p:nvSpPr>
          <p:spPr>
            <a:xfrm>
              <a:off x="-1275908" y="2146401"/>
              <a:ext cx="5996764" cy="641352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7" name="Group 36"/>
          <p:cNvGrpSpPr/>
          <p:nvPr/>
        </p:nvGrpSpPr>
        <p:grpSpPr>
          <a:xfrm>
            <a:off x="108045" y="5635341"/>
            <a:ext cx="973740" cy="732115"/>
            <a:chOff x="93843" y="5721685"/>
            <a:chExt cx="973740" cy="732115"/>
          </a:xfrm>
        </p:grpSpPr>
        <p:cxnSp>
          <p:nvCxnSpPr>
            <p:cNvPr id="152" name="Straight Connector 151"/>
            <p:cNvCxnSpPr>
              <a:stCxn id="102" idx="3"/>
              <a:endCxn id="57" idx="1"/>
            </p:cNvCxnSpPr>
            <p:nvPr/>
          </p:nvCxnSpPr>
          <p:spPr>
            <a:xfrm>
              <a:off x="451388" y="6087743"/>
              <a:ext cx="616195"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2" name="TextBox 101"/>
            <p:cNvSpPr txBox="1"/>
            <p:nvPr/>
          </p:nvSpPr>
          <p:spPr>
            <a:xfrm>
              <a:off x="93843" y="5721685"/>
              <a:ext cx="357545" cy="732115"/>
            </a:xfrm>
            <a:prstGeom prst="roundRect">
              <a:avLst/>
            </a:prstGeom>
            <a:solidFill>
              <a:schemeClr val="bg1">
                <a:lumMod val="50000"/>
              </a:schemeClr>
            </a:solidFill>
            <a:ln w="19050">
              <a:solidFill>
                <a:schemeClr val="tx1"/>
              </a:solidFill>
            </a:ln>
          </p:spPr>
          <p:txBody>
            <a:bodyPr vert="vert270" wrap="square" rtlCol="0">
              <a:spAutoFit/>
            </a:bodyPr>
            <a:lstStyle/>
            <a:p>
              <a:pPr algn="ctr"/>
              <a:r>
                <a:rPr lang="en-GB" sz="900" dirty="0">
                  <a:solidFill>
                    <a:schemeClr val="bg1"/>
                  </a:solidFill>
                  <a:latin typeface="Bahnschrift" panose="020B0502040204020203" pitchFamily="34" charset="0"/>
                </a:rPr>
                <a:t>PLATINUM</a:t>
              </a:r>
            </a:p>
          </p:txBody>
        </p:sp>
      </p:grpSp>
      <p:grpSp>
        <p:nvGrpSpPr>
          <p:cNvPr id="156" name="Group 155"/>
          <p:cNvGrpSpPr/>
          <p:nvPr/>
        </p:nvGrpSpPr>
        <p:grpSpPr>
          <a:xfrm>
            <a:off x="92674" y="3979158"/>
            <a:ext cx="980371" cy="732115"/>
            <a:chOff x="93843" y="5727848"/>
            <a:chExt cx="980371" cy="732115"/>
          </a:xfrm>
        </p:grpSpPr>
        <p:cxnSp>
          <p:nvCxnSpPr>
            <p:cNvPr id="157" name="Straight Connector 156"/>
            <p:cNvCxnSpPr>
              <a:stCxn id="158" idx="3"/>
            </p:cNvCxnSpPr>
            <p:nvPr/>
          </p:nvCxnSpPr>
          <p:spPr>
            <a:xfrm>
              <a:off x="451388" y="6093906"/>
              <a:ext cx="62282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58" name="TextBox 157"/>
            <p:cNvSpPr txBox="1"/>
            <p:nvPr/>
          </p:nvSpPr>
          <p:spPr>
            <a:xfrm>
              <a:off x="93843" y="5727848"/>
              <a:ext cx="357545" cy="732115"/>
            </a:xfrm>
            <a:prstGeom prst="roundRect">
              <a:avLst/>
            </a:prstGeom>
            <a:solidFill>
              <a:schemeClr val="accent4"/>
            </a:solidFill>
            <a:ln w="19050">
              <a:solidFill>
                <a:schemeClr val="tx1"/>
              </a:solidFill>
            </a:ln>
          </p:spPr>
          <p:txBody>
            <a:bodyPr vert="vert270" wrap="square" rtlCol="0">
              <a:spAutoFit/>
            </a:bodyPr>
            <a:lstStyle/>
            <a:p>
              <a:pPr algn="ctr"/>
              <a:r>
                <a:rPr lang="en-GB" sz="900" dirty="0">
                  <a:latin typeface="Bahnschrift" panose="020B0502040204020203" pitchFamily="34" charset="0"/>
                </a:rPr>
                <a:t>GOLD</a:t>
              </a:r>
            </a:p>
          </p:txBody>
        </p:sp>
      </p:grpSp>
      <p:grpSp>
        <p:nvGrpSpPr>
          <p:cNvPr id="160" name="Group 159"/>
          <p:cNvGrpSpPr/>
          <p:nvPr/>
        </p:nvGrpSpPr>
        <p:grpSpPr>
          <a:xfrm>
            <a:off x="94734" y="2828934"/>
            <a:ext cx="980371" cy="732115"/>
            <a:chOff x="93843" y="5727848"/>
            <a:chExt cx="980371" cy="732115"/>
          </a:xfrm>
        </p:grpSpPr>
        <p:cxnSp>
          <p:nvCxnSpPr>
            <p:cNvPr id="165" name="Straight Connector 164"/>
            <p:cNvCxnSpPr>
              <a:stCxn id="166" idx="3"/>
            </p:cNvCxnSpPr>
            <p:nvPr/>
          </p:nvCxnSpPr>
          <p:spPr>
            <a:xfrm>
              <a:off x="451388" y="6093906"/>
              <a:ext cx="62282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6" name="TextBox 165"/>
            <p:cNvSpPr txBox="1"/>
            <p:nvPr/>
          </p:nvSpPr>
          <p:spPr>
            <a:xfrm>
              <a:off x="93843" y="5727848"/>
              <a:ext cx="357545" cy="732115"/>
            </a:xfrm>
            <a:prstGeom prst="roundRect">
              <a:avLst/>
            </a:prstGeom>
            <a:solidFill>
              <a:schemeClr val="bg1">
                <a:lumMod val="85000"/>
              </a:schemeClr>
            </a:solidFill>
            <a:ln w="19050">
              <a:solidFill>
                <a:schemeClr val="tx1"/>
              </a:solidFill>
            </a:ln>
          </p:spPr>
          <p:txBody>
            <a:bodyPr vert="vert270" wrap="square" rtlCol="0">
              <a:spAutoFit/>
            </a:bodyPr>
            <a:lstStyle/>
            <a:p>
              <a:pPr algn="ctr"/>
              <a:r>
                <a:rPr lang="en-GB" sz="900" dirty="0">
                  <a:latin typeface="Bahnschrift" panose="020B0502040204020203" pitchFamily="34" charset="0"/>
                </a:rPr>
                <a:t>SILVER  </a:t>
              </a:r>
            </a:p>
          </p:txBody>
        </p:sp>
      </p:grpSp>
      <p:grpSp>
        <p:nvGrpSpPr>
          <p:cNvPr id="167" name="Group 166"/>
          <p:cNvGrpSpPr/>
          <p:nvPr/>
        </p:nvGrpSpPr>
        <p:grpSpPr>
          <a:xfrm>
            <a:off x="101414" y="2056590"/>
            <a:ext cx="970641" cy="732115"/>
            <a:chOff x="93843" y="5727848"/>
            <a:chExt cx="980371" cy="732115"/>
          </a:xfrm>
        </p:grpSpPr>
        <p:cxnSp>
          <p:nvCxnSpPr>
            <p:cNvPr id="169" name="Straight Connector 168"/>
            <p:cNvCxnSpPr>
              <a:stCxn id="179" idx="3"/>
            </p:cNvCxnSpPr>
            <p:nvPr/>
          </p:nvCxnSpPr>
          <p:spPr>
            <a:xfrm>
              <a:off x="451388" y="6093906"/>
              <a:ext cx="62282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9" name="TextBox 178"/>
            <p:cNvSpPr txBox="1"/>
            <p:nvPr/>
          </p:nvSpPr>
          <p:spPr>
            <a:xfrm>
              <a:off x="93843" y="5727848"/>
              <a:ext cx="357545" cy="732115"/>
            </a:xfrm>
            <a:prstGeom prst="roundRect">
              <a:avLst/>
            </a:prstGeom>
            <a:solidFill>
              <a:schemeClr val="accent2"/>
            </a:solidFill>
            <a:ln w="19050">
              <a:solidFill>
                <a:schemeClr val="tx1"/>
              </a:solidFill>
            </a:ln>
          </p:spPr>
          <p:txBody>
            <a:bodyPr vert="vert270" wrap="square" rtlCol="0">
              <a:spAutoFit/>
            </a:bodyPr>
            <a:lstStyle/>
            <a:p>
              <a:pPr algn="ctr"/>
              <a:r>
                <a:rPr lang="en-GB" sz="900" dirty="0">
                  <a:solidFill>
                    <a:schemeClr val="bg1"/>
                  </a:solidFill>
                  <a:latin typeface="Bahnschrift" panose="020B0502040204020203" pitchFamily="34" charset="0"/>
                </a:rPr>
                <a:t>BRONZE</a:t>
              </a:r>
            </a:p>
          </p:txBody>
        </p:sp>
      </p:grpSp>
      <p:grpSp>
        <p:nvGrpSpPr>
          <p:cNvPr id="43" name="Group 42"/>
          <p:cNvGrpSpPr/>
          <p:nvPr/>
        </p:nvGrpSpPr>
        <p:grpSpPr>
          <a:xfrm>
            <a:off x="584920" y="1377291"/>
            <a:ext cx="2649414" cy="5436684"/>
            <a:chOff x="584920" y="1377291"/>
            <a:chExt cx="2649414" cy="5436684"/>
          </a:xfrm>
          <a:noFill/>
        </p:grpSpPr>
        <p:sp>
          <p:nvSpPr>
            <p:cNvPr id="44" name="TextBox 43"/>
            <p:cNvSpPr txBox="1"/>
            <p:nvPr/>
          </p:nvSpPr>
          <p:spPr>
            <a:xfrm>
              <a:off x="1074214" y="1377291"/>
              <a:ext cx="2159180" cy="612934"/>
            </a:xfrm>
            <a:prstGeom prst="roundRect">
              <a:avLst/>
            </a:prstGeom>
            <a:grpFill/>
            <a:ln w="19050">
              <a:solidFill>
                <a:schemeClr val="tx1"/>
              </a:solidFill>
            </a:ln>
          </p:spPr>
          <p:txBody>
            <a:bodyPr wrap="square" rtlCol="0">
              <a:spAutoFit/>
            </a:bodyPr>
            <a:lstStyle/>
            <a:p>
              <a:r>
                <a:rPr lang="en-US" sz="1000" dirty="0">
                  <a:ln w="0"/>
                  <a:latin typeface="Bahnschrift" panose="020B0502040204020203" pitchFamily="34" charset="0"/>
                </a:rPr>
                <a:t>Acute and chronic injuries</a:t>
              </a:r>
            </a:p>
            <a:p>
              <a:endParaRPr lang="en-US" sz="1000" dirty="0">
                <a:ln w="0"/>
                <a:latin typeface="Bahnschrift" panose="020B0502040204020203" pitchFamily="34" charset="0"/>
              </a:endParaRPr>
            </a:p>
            <a:p>
              <a:endParaRPr lang="en-US" sz="1000" dirty="0">
                <a:ln w="0"/>
                <a:latin typeface="Bahnschrift" panose="020B0502040204020203" pitchFamily="34" charset="0"/>
              </a:endParaRPr>
            </a:p>
          </p:txBody>
        </p:sp>
        <p:sp>
          <p:nvSpPr>
            <p:cNvPr id="88" name="Oval 87"/>
            <p:cNvSpPr/>
            <p:nvPr/>
          </p:nvSpPr>
          <p:spPr>
            <a:xfrm>
              <a:off x="584920" y="1395405"/>
              <a:ext cx="383619" cy="395183"/>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TextBox 53"/>
            <p:cNvSpPr txBox="1"/>
            <p:nvPr/>
          </p:nvSpPr>
          <p:spPr>
            <a:xfrm>
              <a:off x="1075154" y="2175240"/>
              <a:ext cx="2159180" cy="510778"/>
            </a:xfrm>
            <a:prstGeom prst="roundRect">
              <a:avLst/>
            </a:prstGeom>
            <a:grpFill/>
            <a:ln w="19050">
              <a:solidFill>
                <a:schemeClr val="tx1"/>
              </a:solidFill>
            </a:ln>
          </p:spPr>
          <p:txBody>
            <a:bodyPr wrap="square" rtlCol="0">
              <a:spAutoFit/>
            </a:bodyPr>
            <a:lstStyle/>
            <a:p>
              <a:r>
                <a:rPr lang="en-GB" sz="800" dirty="0">
                  <a:latin typeface="Bahnschrift" panose="020B0502040204020203" pitchFamily="34" charset="0"/>
                </a:rPr>
                <a:t>Give two examples of a chronic injury. (2)</a:t>
              </a:r>
            </a:p>
            <a:p>
              <a:endParaRPr lang="en-GB" sz="800" dirty="0">
                <a:latin typeface="Bahnschrift" panose="020B0502040204020203" pitchFamily="34" charset="0"/>
              </a:endParaRPr>
            </a:p>
            <a:p>
              <a:endParaRPr lang="en-GB" sz="800" dirty="0">
                <a:latin typeface="Bahnschrift" panose="020B0502040204020203" pitchFamily="34" charset="0"/>
              </a:endParaRPr>
            </a:p>
          </p:txBody>
        </p:sp>
        <p:sp>
          <p:nvSpPr>
            <p:cNvPr id="55" name="TextBox 54"/>
            <p:cNvSpPr txBox="1"/>
            <p:nvPr/>
          </p:nvSpPr>
          <p:spPr>
            <a:xfrm>
              <a:off x="1068524" y="2846934"/>
              <a:ext cx="2159180" cy="646986"/>
            </a:xfrm>
            <a:prstGeom prst="roundRect">
              <a:avLst/>
            </a:prstGeom>
            <a:grpFill/>
            <a:ln w="19050">
              <a:solidFill>
                <a:schemeClr val="tx1"/>
              </a:solidFill>
            </a:ln>
          </p:spPr>
          <p:txBody>
            <a:bodyPr wrap="square" rtlCol="0">
              <a:spAutoFit/>
            </a:bodyPr>
            <a:lstStyle/>
            <a:p>
              <a:r>
                <a:rPr lang="en-GB" sz="800" dirty="0">
                  <a:latin typeface="Bahnschrift" panose="020B0502040204020203" pitchFamily="34" charset="0"/>
                </a:rPr>
                <a:t>Explain what is meant by a chronic injury. (2)</a:t>
              </a:r>
            </a:p>
            <a:p>
              <a:endParaRPr lang="en-GB" sz="800" dirty="0">
                <a:latin typeface="Bahnschrift" panose="020B0502040204020203" pitchFamily="34" charset="0"/>
              </a:endParaRPr>
            </a:p>
            <a:p>
              <a:endParaRPr lang="en-GB" sz="800" dirty="0">
                <a:latin typeface="Bahnschrift" panose="020B0502040204020203" pitchFamily="34" charset="0"/>
              </a:endParaRPr>
            </a:p>
          </p:txBody>
        </p:sp>
        <p:sp>
          <p:nvSpPr>
            <p:cNvPr id="56" name="TextBox 55"/>
            <p:cNvSpPr txBox="1"/>
            <p:nvPr/>
          </p:nvSpPr>
          <p:spPr>
            <a:xfrm>
              <a:off x="1068524" y="3613100"/>
              <a:ext cx="2159180" cy="1464231"/>
            </a:xfrm>
            <a:prstGeom prst="roundRect">
              <a:avLst/>
            </a:prstGeom>
            <a:grpFill/>
            <a:ln w="19050">
              <a:solidFill>
                <a:schemeClr val="tx1"/>
              </a:solidFill>
            </a:ln>
          </p:spPr>
          <p:txBody>
            <a:bodyPr wrap="square" rtlCol="0">
              <a:spAutoFit/>
            </a:bodyPr>
            <a:lstStyle/>
            <a:p>
              <a:r>
                <a:rPr lang="en-GB" sz="800" dirty="0">
                  <a:latin typeface="Bahnschrift" panose="020B0502040204020203" pitchFamily="34" charset="0"/>
                </a:rPr>
                <a:t>Circle  your chosen option to indicate which of the following is true or false.</a:t>
              </a:r>
            </a:p>
            <a:p>
              <a:endParaRPr lang="en-GB" sz="800" dirty="0">
                <a:latin typeface="Bahnschrift" panose="020B0502040204020203" pitchFamily="34" charset="0"/>
              </a:endParaRPr>
            </a:p>
            <a:p>
              <a:pPr marL="228600" indent="-228600">
                <a:buAutoNum type="alphaLcParenBoth"/>
              </a:pPr>
              <a:r>
                <a:rPr lang="en-GB" sz="800" dirty="0">
                  <a:latin typeface="Bahnschrift" panose="020B0502040204020203" pitchFamily="34" charset="0"/>
                </a:rPr>
                <a:t>An acute injury results in immediate pain 	                True/ False</a:t>
              </a:r>
            </a:p>
            <a:p>
              <a:pPr marL="228600" indent="-228600">
                <a:buAutoNum type="alphaLcParenBoth"/>
              </a:pPr>
              <a:r>
                <a:rPr lang="en-GB" sz="800" dirty="0">
                  <a:latin typeface="Bahnschrift" panose="020B0502040204020203" pitchFamily="34" charset="0"/>
                </a:rPr>
                <a:t>Shin splints are an example of an acute injury                         True/ False</a:t>
              </a:r>
            </a:p>
            <a:p>
              <a:pPr marL="228600" indent="-228600">
                <a:buAutoNum type="alphaLcParenBoth"/>
              </a:pPr>
              <a:r>
                <a:rPr lang="en-GB" sz="800" dirty="0">
                  <a:latin typeface="Bahnschrift" panose="020B0502040204020203" pitchFamily="34" charset="0"/>
                </a:rPr>
                <a:t>An abrasion is an example of an overuse injury                 True/ False (3)</a:t>
              </a:r>
            </a:p>
            <a:p>
              <a:endParaRPr lang="en-GB" sz="800" dirty="0">
                <a:latin typeface="Bahnschrift" panose="020B0502040204020203" pitchFamily="34" charset="0"/>
              </a:endParaRPr>
            </a:p>
          </p:txBody>
        </p:sp>
        <p:sp>
          <p:nvSpPr>
            <p:cNvPr id="57" name="TextBox 56"/>
            <p:cNvSpPr txBox="1"/>
            <p:nvPr/>
          </p:nvSpPr>
          <p:spPr>
            <a:xfrm>
              <a:off x="1075154" y="5196511"/>
              <a:ext cx="2159180" cy="1617464"/>
            </a:xfrm>
            <a:prstGeom prst="roundRect">
              <a:avLst/>
            </a:prstGeom>
            <a:grpFill/>
            <a:ln w="19050">
              <a:solidFill>
                <a:schemeClr val="tx1"/>
              </a:solidFill>
            </a:ln>
          </p:spPr>
          <p:txBody>
            <a:bodyPr wrap="square" rtlCol="0">
              <a:spAutoFit/>
            </a:bodyPr>
            <a:lstStyle/>
            <a:p>
              <a:r>
                <a:rPr lang="en-GB" sz="800" dirty="0">
                  <a:latin typeface="Bahnschrift" panose="020B0502040204020203" pitchFamily="34" charset="0"/>
                </a:rPr>
                <a:t>Give an example and possible cause of an acute and chronic injury. (4)</a:t>
              </a: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pPr algn="ctr"/>
              <a:endParaRPr lang="en-GB" sz="100" dirty="0">
                <a:solidFill>
                  <a:schemeClr val="bg1"/>
                </a:solidFill>
                <a:latin typeface="Bahnschrift" panose="020B0502040204020203" pitchFamily="34" charset="0"/>
              </a:endParaRPr>
            </a:p>
          </p:txBody>
        </p:sp>
      </p:grpSp>
      <p:grpSp>
        <p:nvGrpSpPr>
          <p:cNvPr id="181" name="Group 180"/>
          <p:cNvGrpSpPr/>
          <p:nvPr/>
        </p:nvGrpSpPr>
        <p:grpSpPr>
          <a:xfrm>
            <a:off x="3506812" y="1387615"/>
            <a:ext cx="2648474" cy="5422516"/>
            <a:chOff x="584920" y="1377291"/>
            <a:chExt cx="2648474" cy="5422516"/>
          </a:xfrm>
        </p:grpSpPr>
        <p:sp>
          <p:nvSpPr>
            <p:cNvPr id="182" name="TextBox 181"/>
            <p:cNvSpPr txBox="1"/>
            <p:nvPr/>
          </p:nvSpPr>
          <p:spPr>
            <a:xfrm>
              <a:off x="1074214" y="1377291"/>
              <a:ext cx="2159180" cy="612934"/>
            </a:xfrm>
            <a:prstGeom prst="roundRect">
              <a:avLst/>
            </a:prstGeom>
            <a:noFill/>
            <a:ln w="19050">
              <a:solidFill>
                <a:schemeClr val="tx1"/>
              </a:solidFill>
            </a:ln>
          </p:spPr>
          <p:txBody>
            <a:bodyPr wrap="square" rtlCol="0">
              <a:spAutoFit/>
            </a:bodyPr>
            <a:lstStyle/>
            <a:p>
              <a:r>
                <a:rPr lang="en-US" sz="1000" dirty="0">
                  <a:ln w="0"/>
                  <a:latin typeface="Bahnschrift" panose="020B0502040204020203" pitchFamily="34" charset="0"/>
                </a:rPr>
                <a:t>Types, causes and treatment of common sport injuries</a:t>
              </a:r>
            </a:p>
            <a:p>
              <a:endParaRPr lang="en-US" sz="1000" dirty="0">
                <a:ln w="0"/>
                <a:latin typeface="Bahnschrift" panose="020B0502040204020203" pitchFamily="34" charset="0"/>
              </a:endParaRPr>
            </a:p>
          </p:txBody>
        </p:sp>
        <p:sp>
          <p:nvSpPr>
            <p:cNvPr id="183" name="Oval 182"/>
            <p:cNvSpPr/>
            <p:nvPr/>
          </p:nvSpPr>
          <p:spPr>
            <a:xfrm>
              <a:off x="584920" y="1395405"/>
              <a:ext cx="383619" cy="395183"/>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4" name="TextBox 183"/>
            <p:cNvSpPr txBox="1"/>
            <p:nvPr/>
          </p:nvSpPr>
          <p:spPr>
            <a:xfrm>
              <a:off x="1074527" y="2160603"/>
              <a:ext cx="2138188" cy="510778"/>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Give an example of a sporting situation where a fracture might occur. (1)</a:t>
              </a:r>
            </a:p>
            <a:p>
              <a:endParaRPr lang="en-GB" sz="800" dirty="0">
                <a:latin typeface="Bahnschrift" panose="020B0502040204020203" pitchFamily="34" charset="0"/>
              </a:endParaRPr>
            </a:p>
          </p:txBody>
        </p:sp>
        <p:sp>
          <p:nvSpPr>
            <p:cNvPr id="185" name="TextBox 184"/>
            <p:cNvSpPr txBox="1"/>
            <p:nvPr/>
          </p:nvSpPr>
          <p:spPr>
            <a:xfrm>
              <a:off x="1062704" y="2826294"/>
              <a:ext cx="2150011" cy="681038"/>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Explain the difference between an open fracture and a closed fracture. (2)</a:t>
              </a:r>
            </a:p>
            <a:p>
              <a:endParaRPr lang="en-GB" sz="800" dirty="0">
                <a:latin typeface="Bahnschrift" panose="020B0502040204020203" pitchFamily="34" charset="0"/>
              </a:endParaRPr>
            </a:p>
            <a:p>
              <a:endParaRPr lang="en-GB" sz="900" dirty="0"/>
            </a:p>
            <a:p>
              <a:endParaRPr lang="en-GB" sz="100" dirty="0">
                <a:solidFill>
                  <a:schemeClr val="bg1"/>
                </a:solidFill>
                <a:latin typeface="Bahnschrift" panose="020B0502040204020203" pitchFamily="34" charset="0"/>
              </a:endParaRPr>
            </a:p>
          </p:txBody>
        </p:sp>
        <p:sp>
          <p:nvSpPr>
            <p:cNvPr id="186" name="TextBox 185"/>
            <p:cNvSpPr txBox="1"/>
            <p:nvPr/>
          </p:nvSpPr>
          <p:spPr>
            <a:xfrm>
              <a:off x="1065044" y="3602165"/>
              <a:ext cx="2147671" cy="1481257"/>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Outline the features of two injuries that are related to children. (4)</a:t>
              </a: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pPr algn="ctr"/>
              <a:endParaRPr lang="en-GB" sz="100" dirty="0">
                <a:solidFill>
                  <a:schemeClr val="bg1"/>
                </a:solidFill>
                <a:latin typeface="Bahnschrift" panose="020B0502040204020203" pitchFamily="34" charset="0"/>
              </a:endParaRPr>
            </a:p>
          </p:txBody>
        </p:sp>
        <p:sp>
          <p:nvSpPr>
            <p:cNvPr id="187" name="TextBox 186"/>
            <p:cNvSpPr txBox="1"/>
            <p:nvPr/>
          </p:nvSpPr>
          <p:spPr>
            <a:xfrm>
              <a:off x="1065044" y="5182343"/>
              <a:ext cx="2147671" cy="1617464"/>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Diabetes is a medical condition. Identify two other medical conditions that might affect a young sports performer. Suggest one symptom and one treatment for each.</a:t>
              </a:r>
              <a:endParaRPr lang="en-GB" sz="800" dirty="0">
                <a:solidFill>
                  <a:schemeClr val="bg1"/>
                </a:solidFill>
                <a:latin typeface="Bahnschrift" panose="020B0502040204020203" pitchFamily="34" charset="0"/>
              </a:endParaRPr>
            </a:p>
            <a:p>
              <a:r>
                <a:rPr lang="en-GB" sz="800" dirty="0">
                  <a:latin typeface="Bahnschrift" panose="020B0502040204020203" pitchFamily="34" charset="0"/>
                </a:rPr>
                <a:t>(4)</a:t>
              </a: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pPr algn="ctr"/>
              <a:endParaRPr lang="en-GB" sz="100" dirty="0">
                <a:solidFill>
                  <a:schemeClr val="bg1"/>
                </a:solidFill>
                <a:latin typeface="Bahnschrift" panose="020B0502040204020203" pitchFamily="34" charset="0"/>
              </a:endParaRPr>
            </a:p>
          </p:txBody>
        </p:sp>
      </p:grpSp>
      <p:grpSp>
        <p:nvGrpSpPr>
          <p:cNvPr id="193" name="Group 192"/>
          <p:cNvGrpSpPr/>
          <p:nvPr/>
        </p:nvGrpSpPr>
        <p:grpSpPr>
          <a:xfrm>
            <a:off x="6296622" y="1398845"/>
            <a:ext cx="2648474" cy="5411286"/>
            <a:chOff x="584920" y="1377291"/>
            <a:chExt cx="2648474" cy="5411286"/>
          </a:xfrm>
        </p:grpSpPr>
        <p:sp>
          <p:nvSpPr>
            <p:cNvPr id="194" name="TextBox 193"/>
            <p:cNvSpPr txBox="1"/>
            <p:nvPr/>
          </p:nvSpPr>
          <p:spPr>
            <a:xfrm>
              <a:off x="1074214" y="1377291"/>
              <a:ext cx="2159180" cy="612934"/>
            </a:xfrm>
            <a:prstGeom prst="roundRect">
              <a:avLst/>
            </a:prstGeom>
            <a:noFill/>
            <a:ln w="19050">
              <a:solidFill>
                <a:schemeClr val="tx1"/>
              </a:solidFill>
            </a:ln>
          </p:spPr>
          <p:txBody>
            <a:bodyPr wrap="square" rtlCol="0">
              <a:spAutoFit/>
            </a:bodyPr>
            <a:lstStyle/>
            <a:p>
              <a:r>
                <a:rPr lang="en-US" sz="1000" dirty="0">
                  <a:ln w="0"/>
                  <a:latin typeface="Bahnschrift" panose="020B0502040204020203" pitchFamily="34" charset="0"/>
                </a:rPr>
                <a:t>How to respond to injuries and medical conditions in a sporting context</a:t>
              </a:r>
            </a:p>
          </p:txBody>
        </p:sp>
        <p:sp>
          <p:nvSpPr>
            <p:cNvPr id="195" name="Oval 194"/>
            <p:cNvSpPr/>
            <p:nvPr/>
          </p:nvSpPr>
          <p:spPr>
            <a:xfrm>
              <a:off x="584920" y="1395405"/>
              <a:ext cx="383619" cy="395183"/>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6" name="TextBox 195"/>
            <p:cNvSpPr txBox="1"/>
            <p:nvPr/>
          </p:nvSpPr>
          <p:spPr>
            <a:xfrm>
              <a:off x="1074214" y="2146965"/>
              <a:ext cx="2159180" cy="510778"/>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Describe why bandaging might be used to treat an injury. (1)</a:t>
              </a:r>
            </a:p>
            <a:p>
              <a:endParaRPr lang="en-GB" sz="800" dirty="0">
                <a:latin typeface="Bahnschrift" panose="020B0502040204020203" pitchFamily="34" charset="0"/>
              </a:endParaRPr>
            </a:p>
          </p:txBody>
        </p:sp>
        <p:sp>
          <p:nvSpPr>
            <p:cNvPr id="197" name="TextBox 196"/>
            <p:cNvSpPr txBox="1"/>
            <p:nvPr/>
          </p:nvSpPr>
          <p:spPr>
            <a:xfrm>
              <a:off x="1074214" y="2845028"/>
              <a:ext cx="2159180" cy="646986"/>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Describe what is meant by ‘Look’ and ‘Touch’ when applying S.A.L.T.A.P.S. (2)</a:t>
              </a:r>
            </a:p>
            <a:p>
              <a:endParaRPr lang="en-GB" sz="800" dirty="0">
                <a:latin typeface="Bahnschrift" panose="020B0502040204020203" pitchFamily="34" charset="0"/>
              </a:endParaRPr>
            </a:p>
            <a:p>
              <a:endParaRPr lang="en-GB" sz="800" dirty="0">
                <a:latin typeface="Bahnschrift" panose="020B0502040204020203" pitchFamily="34" charset="0"/>
              </a:endParaRPr>
            </a:p>
          </p:txBody>
        </p:sp>
        <p:sp>
          <p:nvSpPr>
            <p:cNvPr id="198" name="TextBox 197"/>
            <p:cNvSpPr txBox="1"/>
            <p:nvPr/>
          </p:nvSpPr>
          <p:spPr>
            <a:xfrm>
              <a:off x="1074214" y="3590935"/>
              <a:ext cx="2159180" cy="1464231"/>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S.A.L.T.A.P.S. is an acronym for an on field injury assessment routine. What do the A,P and S stand for? (3)</a:t>
              </a:r>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latin typeface="Bahnschrift" panose="020B0502040204020203" pitchFamily="34" charset="0"/>
              </a:endParaRPr>
            </a:p>
          </p:txBody>
        </p:sp>
        <p:sp>
          <p:nvSpPr>
            <p:cNvPr id="199" name="TextBox 198"/>
            <p:cNvSpPr txBox="1"/>
            <p:nvPr/>
          </p:nvSpPr>
          <p:spPr>
            <a:xfrm>
              <a:off x="1074214" y="5154087"/>
              <a:ext cx="2159180" cy="1634490"/>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Describe how massage, taping and bandaging can help in responding to sporting injuries. (6)</a:t>
              </a: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900" dirty="0">
                <a:solidFill>
                  <a:schemeClr val="bg1"/>
                </a:solidFill>
                <a:latin typeface="Bahnschrift" panose="020B0502040204020203" pitchFamily="34" charset="0"/>
              </a:endParaRPr>
            </a:p>
            <a:p>
              <a:pPr algn="ctr"/>
              <a:r>
                <a:rPr lang="en-GB" sz="100" dirty="0">
                  <a:solidFill>
                    <a:schemeClr val="bg1"/>
                  </a:solidFill>
                  <a:latin typeface="Bahnschrift" panose="020B0502040204020203" pitchFamily="34" charset="0"/>
                </a:rPr>
                <a:t>?</a:t>
              </a:r>
            </a:p>
          </p:txBody>
        </p:sp>
      </p:grpSp>
      <p:grpSp>
        <p:nvGrpSpPr>
          <p:cNvPr id="205" name="Group 204"/>
          <p:cNvGrpSpPr/>
          <p:nvPr/>
        </p:nvGrpSpPr>
        <p:grpSpPr>
          <a:xfrm>
            <a:off x="9164770" y="1395405"/>
            <a:ext cx="2648474" cy="5414726"/>
            <a:chOff x="584920" y="1377291"/>
            <a:chExt cx="2648474" cy="5414726"/>
          </a:xfrm>
        </p:grpSpPr>
        <p:sp>
          <p:nvSpPr>
            <p:cNvPr id="206" name="TextBox 205"/>
            <p:cNvSpPr txBox="1"/>
            <p:nvPr/>
          </p:nvSpPr>
          <p:spPr>
            <a:xfrm>
              <a:off x="1074214" y="1377291"/>
              <a:ext cx="2159180" cy="612934"/>
            </a:xfrm>
            <a:prstGeom prst="roundRect">
              <a:avLst/>
            </a:prstGeom>
            <a:noFill/>
            <a:ln w="19050">
              <a:solidFill>
                <a:schemeClr val="tx1"/>
              </a:solidFill>
            </a:ln>
          </p:spPr>
          <p:txBody>
            <a:bodyPr wrap="square" rtlCol="0">
              <a:spAutoFit/>
            </a:bodyPr>
            <a:lstStyle/>
            <a:p>
              <a:r>
                <a:rPr lang="en-US" sz="1000" dirty="0">
                  <a:ln w="0"/>
                  <a:latin typeface="Bahnschrift" panose="020B0502040204020203" pitchFamily="34" charset="0"/>
                </a:rPr>
                <a:t>Emergency Action Plans (EAP) in a sporting context</a:t>
              </a:r>
            </a:p>
            <a:p>
              <a:endParaRPr lang="en-US" sz="1000" dirty="0">
                <a:ln w="0"/>
                <a:latin typeface="Bahnschrift" panose="020B0502040204020203" pitchFamily="34" charset="0"/>
              </a:endParaRPr>
            </a:p>
          </p:txBody>
        </p:sp>
        <p:sp>
          <p:nvSpPr>
            <p:cNvPr id="207" name="Oval 206"/>
            <p:cNvSpPr/>
            <p:nvPr/>
          </p:nvSpPr>
          <p:spPr>
            <a:xfrm>
              <a:off x="584920" y="1395405"/>
              <a:ext cx="383619" cy="395183"/>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8" name="TextBox 207"/>
            <p:cNvSpPr txBox="1"/>
            <p:nvPr/>
          </p:nvSpPr>
          <p:spPr>
            <a:xfrm>
              <a:off x="1074214" y="2143751"/>
              <a:ext cx="2159180" cy="510778"/>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As a coach, how would you refer a performer to a medical professional? (1)</a:t>
              </a:r>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p:txBody>
        </p:sp>
        <p:sp>
          <p:nvSpPr>
            <p:cNvPr id="209" name="TextBox 208"/>
            <p:cNvSpPr txBox="1"/>
            <p:nvPr/>
          </p:nvSpPr>
          <p:spPr>
            <a:xfrm>
              <a:off x="1074214" y="2848468"/>
              <a:ext cx="2159180" cy="646986"/>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Give two examples of emergency equipment that might be part of an Emergency Action Plan. (2)</a:t>
              </a:r>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p:txBody>
        </p:sp>
        <p:sp>
          <p:nvSpPr>
            <p:cNvPr id="210" name="TextBox 209"/>
            <p:cNvSpPr txBox="1"/>
            <p:nvPr/>
          </p:nvSpPr>
          <p:spPr>
            <a:xfrm>
              <a:off x="1074214" y="3594177"/>
              <a:ext cx="2159180" cy="1464231"/>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Describe a sporting situation where, as a coach, you might need to refer a performer on to a medical professional. (2)</a:t>
              </a: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p:txBody>
        </p:sp>
        <p:sp>
          <p:nvSpPr>
            <p:cNvPr id="211" name="TextBox 210"/>
            <p:cNvSpPr txBox="1"/>
            <p:nvPr/>
          </p:nvSpPr>
          <p:spPr>
            <a:xfrm>
              <a:off x="1074214" y="5174553"/>
              <a:ext cx="2159180" cy="1617464"/>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Complete the following which contains information on Emergency Action Plans. (4)</a:t>
              </a:r>
            </a:p>
            <a:p>
              <a:r>
                <a:rPr lang="en-GB" sz="800" dirty="0">
                  <a:latin typeface="Bahnschrift" panose="020B0502040204020203" pitchFamily="34" charset="0"/>
                </a:rPr>
                <a:t>a) </a:t>
              </a:r>
              <a:r>
                <a:rPr lang="en-GB" sz="800" b="1" dirty="0">
                  <a:latin typeface="Bahnschrift" panose="020B0502040204020203" pitchFamily="34" charset="0"/>
                </a:rPr>
                <a:t>Emergency personnel</a:t>
              </a:r>
            </a:p>
            <a:p>
              <a:r>
                <a:rPr lang="en-GB" sz="800" b="1" dirty="0">
                  <a:latin typeface="Bahnschrift" panose="020B0502040204020203" pitchFamily="34" charset="0"/>
                </a:rPr>
                <a:t>Description</a:t>
              </a:r>
              <a:r>
                <a:rPr lang="en-GB" sz="800" dirty="0">
                  <a:latin typeface="Bahnschrift" panose="020B0502040204020203" pitchFamily="34" charset="0"/>
                </a:rPr>
                <a:t>:___________________________</a:t>
              </a:r>
            </a:p>
            <a:p>
              <a:r>
                <a:rPr lang="en-GB" sz="800" dirty="0">
                  <a:latin typeface="Bahnschrift" panose="020B0502040204020203" pitchFamily="34" charset="0"/>
                </a:rPr>
                <a:t>b) ________________________</a:t>
              </a:r>
            </a:p>
            <a:p>
              <a:r>
                <a:rPr lang="en-GB" sz="800" b="1" dirty="0">
                  <a:latin typeface="Bahnschrift" panose="020B0502040204020203" pitchFamily="34" charset="0"/>
                </a:rPr>
                <a:t>Description</a:t>
              </a:r>
              <a:r>
                <a:rPr lang="en-GB" sz="800" dirty="0">
                  <a:latin typeface="Bahnschrift" panose="020B0502040204020203" pitchFamily="34" charset="0"/>
                </a:rPr>
                <a:t>: This includes telephone, emergency numbers, emergency services</a:t>
              </a:r>
            </a:p>
            <a:p>
              <a:r>
                <a:rPr lang="en-GB" sz="800" dirty="0">
                  <a:latin typeface="Bahnschrift" panose="020B0502040204020203" pitchFamily="34" charset="0"/>
                </a:rPr>
                <a:t>c)________________________</a:t>
              </a:r>
            </a:p>
            <a:p>
              <a:r>
                <a:rPr lang="en-GB" sz="800" b="1" dirty="0">
                  <a:latin typeface="Bahnschrift" panose="020B0502040204020203" pitchFamily="34" charset="0"/>
                </a:rPr>
                <a:t>Description</a:t>
              </a:r>
              <a:r>
                <a:rPr lang="en-GB" sz="800" dirty="0">
                  <a:latin typeface="Bahnschrift" panose="020B0502040204020203" pitchFamily="34" charset="0"/>
                </a:rPr>
                <a:t>:___________________________</a:t>
              </a:r>
              <a:endParaRPr lang="en-GB" sz="800" dirty="0">
                <a:solidFill>
                  <a:schemeClr val="bg1"/>
                </a:solidFill>
                <a:latin typeface="Bahnschrift" panose="020B0502040204020203" pitchFamily="34" charset="0"/>
              </a:endParaRPr>
            </a:p>
            <a:p>
              <a:pPr algn="ctr"/>
              <a:endParaRPr lang="en-GB" sz="100" dirty="0">
                <a:solidFill>
                  <a:schemeClr val="bg1"/>
                </a:solidFill>
                <a:latin typeface="Bahnschrift" panose="020B0502040204020203" pitchFamily="34" charset="0"/>
              </a:endParaRPr>
            </a:p>
          </p:txBody>
        </p:sp>
      </p:grpSp>
      <p:pic>
        <p:nvPicPr>
          <p:cNvPr id="58" name="Picture 57"/>
          <p:cNvPicPr>
            <a:picLocks noChangeAspect="1"/>
          </p:cNvPicPr>
          <p:nvPr/>
        </p:nvPicPr>
        <p:blipFill rotWithShape="1">
          <a:blip r:embed="rId2" cstate="print">
            <a:extLst>
              <a:ext uri="{28A0092B-C50C-407E-A947-70E740481C1C}">
                <a14:useLocalDpi xmlns:a14="http://schemas.microsoft.com/office/drawing/2010/main" val="0"/>
              </a:ext>
            </a:extLst>
          </a:blip>
          <a:srcRect l="9894" r="11587" b="17883"/>
          <a:stretch/>
        </p:blipFill>
        <p:spPr>
          <a:xfrm>
            <a:off x="164155" y="135052"/>
            <a:ext cx="507673" cy="530935"/>
          </a:xfrm>
          <a:prstGeom prst="rect">
            <a:avLst/>
          </a:prstGeom>
        </p:spPr>
      </p:pic>
      <p:pic>
        <p:nvPicPr>
          <p:cNvPr id="59" name="Picture 58"/>
          <p:cNvPicPr>
            <a:picLocks noChangeAspect="1"/>
          </p:cNvPicPr>
          <p:nvPr/>
        </p:nvPicPr>
        <p:blipFill rotWithShape="1">
          <a:blip r:embed="rId3" cstate="print">
            <a:extLst>
              <a:ext uri="{28A0092B-C50C-407E-A947-70E740481C1C}">
                <a14:useLocalDpi xmlns:a14="http://schemas.microsoft.com/office/drawing/2010/main" val="0"/>
              </a:ext>
            </a:extLst>
          </a:blip>
          <a:srcRect l="10423" r="9894" b="19048"/>
          <a:stretch/>
        </p:blipFill>
        <p:spPr>
          <a:xfrm>
            <a:off x="676517" y="1480244"/>
            <a:ext cx="223499" cy="227061"/>
          </a:xfrm>
          <a:prstGeom prst="rect">
            <a:avLst/>
          </a:prstGeom>
        </p:spPr>
      </p:pic>
      <p:pic>
        <p:nvPicPr>
          <p:cNvPr id="60" name="Picture 59"/>
          <p:cNvPicPr>
            <a:picLocks noChangeAspect="1"/>
          </p:cNvPicPr>
          <p:nvPr/>
        </p:nvPicPr>
        <p:blipFill rotWithShape="1">
          <a:blip r:embed="rId4" cstate="print">
            <a:extLst>
              <a:ext uri="{28A0092B-C50C-407E-A947-70E740481C1C}">
                <a14:useLocalDpi xmlns:a14="http://schemas.microsoft.com/office/drawing/2010/main" val="0"/>
              </a:ext>
            </a:extLst>
          </a:blip>
          <a:srcRect l="20794" t="3598" r="20476" b="18413"/>
          <a:stretch/>
        </p:blipFill>
        <p:spPr>
          <a:xfrm>
            <a:off x="3591397" y="1464505"/>
            <a:ext cx="201969" cy="268201"/>
          </a:xfrm>
          <a:prstGeom prst="rect">
            <a:avLst/>
          </a:prstGeom>
        </p:spPr>
      </p:pic>
      <p:pic>
        <p:nvPicPr>
          <p:cNvPr id="61" name="Picture 60"/>
          <p:cNvPicPr>
            <a:picLocks noChangeAspect="1"/>
          </p:cNvPicPr>
          <p:nvPr/>
        </p:nvPicPr>
        <p:blipFill rotWithShape="1">
          <a:blip r:embed="rId5" cstate="print">
            <a:extLst>
              <a:ext uri="{28A0092B-C50C-407E-A947-70E740481C1C}">
                <a14:useLocalDpi xmlns:a14="http://schemas.microsoft.com/office/drawing/2010/main" val="0"/>
              </a:ext>
            </a:extLst>
          </a:blip>
          <a:srcRect l="8519" r="7354" b="13968"/>
          <a:stretch/>
        </p:blipFill>
        <p:spPr>
          <a:xfrm>
            <a:off x="9220975" y="1467889"/>
            <a:ext cx="271207" cy="277348"/>
          </a:xfrm>
          <a:prstGeom prst="rect">
            <a:avLst/>
          </a:prstGeom>
        </p:spPr>
      </p:pic>
      <p:pic>
        <p:nvPicPr>
          <p:cNvPr id="62" name="Picture 61"/>
          <p:cNvPicPr>
            <a:picLocks noChangeAspect="1"/>
          </p:cNvPicPr>
          <p:nvPr/>
        </p:nvPicPr>
        <p:blipFill rotWithShape="1">
          <a:blip r:embed="rId6" cstate="print">
            <a:extLst>
              <a:ext uri="{28A0092B-C50C-407E-A947-70E740481C1C}">
                <a14:useLocalDpi xmlns:a14="http://schemas.microsoft.com/office/drawing/2010/main" val="0"/>
              </a:ext>
            </a:extLst>
          </a:blip>
          <a:srcRect l="8413" r="6931" b="15767"/>
          <a:stretch/>
        </p:blipFill>
        <p:spPr>
          <a:xfrm>
            <a:off x="6374960" y="1500205"/>
            <a:ext cx="233669" cy="232501"/>
          </a:xfrm>
          <a:prstGeom prst="rect">
            <a:avLst/>
          </a:prstGeom>
        </p:spPr>
      </p:pic>
    </p:spTree>
    <p:extLst>
      <p:ext uri="{BB962C8B-B14F-4D97-AF65-F5344CB8AC3E}">
        <p14:creationId xmlns:p14="http://schemas.microsoft.com/office/powerpoint/2010/main" val="2368055466"/>
      </p:ext>
    </p:extLst>
  </p:cSld>
  <p:clrMapOvr>
    <a:masterClrMapping/>
  </p:clrMapOvr>
  <mc:AlternateContent xmlns:mc="http://schemas.openxmlformats.org/markup-compatibility/2006" xmlns:p14="http://schemas.microsoft.com/office/powerpoint/2010/main">
    <mc:Choice Requires="p14">
      <p:transition spd="slow" p14:dur="3000">
        <p:fad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1" name="Straight Connector 100"/>
          <p:cNvCxnSpPr>
            <a:endCxn id="194" idx="0"/>
          </p:cNvCxnSpPr>
          <p:nvPr/>
        </p:nvCxnSpPr>
        <p:spPr>
          <a:xfrm>
            <a:off x="8906106" y="1049006"/>
            <a:ext cx="0" cy="24106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a:endCxn id="44" idx="0"/>
          </p:cNvCxnSpPr>
          <p:nvPr/>
        </p:nvCxnSpPr>
        <p:spPr>
          <a:xfrm>
            <a:off x="3449197" y="1030065"/>
            <a:ext cx="0" cy="2561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3" idx="3"/>
            <a:endCxn id="14" idx="1"/>
          </p:cNvCxnSpPr>
          <p:nvPr/>
        </p:nvCxnSpPr>
        <p:spPr>
          <a:xfrm flipV="1">
            <a:off x="3306074" y="295437"/>
            <a:ext cx="431718"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083638" y="125178"/>
            <a:ext cx="2222436" cy="340519"/>
          </a:xfrm>
          <a:prstGeom prst="roundRect">
            <a:avLst/>
          </a:prstGeom>
          <a:solidFill>
            <a:schemeClr val="bg1"/>
          </a:solidFill>
          <a:ln w="19050">
            <a:solidFill>
              <a:schemeClr val="tx1"/>
            </a:solidFill>
          </a:ln>
        </p:spPr>
        <p:txBody>
          <a:bodyPr wrap="square" rtlCol="0">
            <a:spAutoFit/>
          </a:bodyPr>
          <a:lstStyle/>
          <a:p>
            <a:r>
              <a:rPr lang="en-GB" sz="1200" dirty="0">
                <a:latin typeface="Bahnschrift" panose="020B0502040204020203" pitchFamily="34" charset="0"/>
              </a:rPr>
              <a:t>DEMONSTRATE</a:t>
            </a:r>
            <a:r>
              <a:rPr lang="en-GB" sz="1400" dirty="0">
                <a:latin typeface="Bahnschrift" panose="020B0502040204020203" pitchFamily="34" charset="0"/>
              </a:rPr>
              <a:t> - </a:t>
            </a:r>
            <a:r>
              <a:rPr lang="en-GB" sz="1200" dirty="0">
                <a:latin typeface="Bahnschrift" panose="020B0502040204020203" pitchFamily="34" charset="0"/>
              </a:rPr>
              <a:t>Questions</a:t>
            </a:r>
            <a:r>
              <a:rPr lang="en-GB" sz="1200" dirty="0">
                <a:solidFill>
                  <a:schemeClr val="bg1"/>
                </a:solidFill>
                <a:latin typeface="Bahnschrift" panose="020B0502040204020203" pitchFamily="34" charset="0"/>
              </a:rPr>
              <a:t> </a:t>
            </a:r>
          </a:p>
        </p:txBody>
      </p:sp>
      <p:sp>
        <p:nvSpPr>
          <p:cNvPr id="14" name="TextBox 13"/>
          <p:cNvSpPr txBox="1"/>
          <p:nvPr/>
        </p:nvSpPr>
        <p:spPr>
          <a:xfrm>
            <a:off x="3737792" y="142203"/>
            <a:ext cx="4707571" cy="306467"/>
          </a:xfrm>
          <a:prstGeom prst="roundRect">
            <a:avLst/>
          </a:prstGeom>
          <a:noFill/>
          <a:ln w="19050">
            <a:solidFill>
              <a:schemeClr val="tx1"/>
            </a:solidFill>
          </a:ln>
        </p:spPr>
        <p:txBody>
          <a:bodyPr wrap="square" rtlCol="0">
            <a:spAutoFit/>
          </a:bodyPr>
          <a:lstStyle/>
          <a:p>
            <a:r>
              <a:rPr lang="en-US" sz="1200" b="1" dirty="0">
                <a:ln w="0"/>
                <a:latin typeface="Bahnschrift" panose="020B0502040204020203" pitchFamily="34" charset="0"/>
              </a:rPr>
              <a:t>LO4: </a:t>
            </a:r>
            <a:r>
              <a:rPr lang="en-US" sz="1200" dirty="0">
                <a:ln w="0"/>
                <a:latin typeface="Bahnschrift" panose="020B0502040204020203" pitchFamily="34" charset="0"/>
              </a:rPr>
              <a:t>Know how to respond to common medical conditions.</a:t>
            </a:r>
          </a:p>
        </p:txBody>
      </p:sp>
      <p:cxnSp>
        <p:nvCxnSpPr>
          <p:cNvPr id="18" name="Straight Connector 17"/>
          <p:cNvCxnSpPr>
            <a:stCxn id="14" idx="2"/>
            <a:endCxn id="21" idx="0"/>
          </p:cNvCxnSpPr>
          <p:nvPr/>
        </p:nvCxnSpPr>
        <p:spPr>
          <a:xfrm>
            <a:off x="6091578" y="448670"/>
            <a:ext cx="1" cy="5456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6037040" y="994339"/>
            <a:ext cx="109077" cy="10933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9" name="Straight Connector 28"/>
          <p:cNvCxnSpPr/>
          <p:nvPr/>
        </p:nvCxnSpPr>
        <p:spPr>
          <a:xfrm>
            <a:off x="3449197" y="1040743"/>
            <a:ext cx="5456909" cy="67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4" name="Group 83"/>
          <p:cNvGrpSpPr/>
          <p:nvPr/>
        </p:nvGrpSpPr>
        <p:grpSpPr>
          <a:xfrm>
            <a:off x="22974" y="48127"/>
            <a:ext cx="760490" cy="735110"/>
            <a:chOff x="-1275908" y="2146401"/>
            <a:chExt cx="5996764" cy="6413524"/>
          </a:xfrm>
        </p:grpSpPr>
        <p:sp>
          <p:nvSpPr>
            <p:cNvPr id="85" name="Oval 84"/>
            <p:cNvSpPr/>
            <p:nvPr/>
          </p:nvSpPr>
          <p:spPr>
            <a:xfrm>
              <a:off x="-795648" y="2800369"/>
              <a:ext cx="5014946" cy="5105588"/>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6" name="Oval 85"/>
            <p:cNvSpPr/>
            <p:nvPr/>
          </p:nvSpPr>
          <p:spPr>
            <a:xfrm>
              <a:off x="-1275908" y="2146401"/>
              <a:ext cx="5996764" cy="6413524"/>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02" name="TextBox 101"/>
          <p:cNvSpPr txBox="1"/>
          <p:nvPr/>
        </p:nvSpPr>
        <p:spPr>
          <a:xfrm>
            <a:off x="169239" y="5490562"/>
            <a:ext cx="357545" cy="732115"/>
          </a:xfrm>
          <a:prstGeom prst="roundRect">
            <a:avLst/>
          </a:prstGeom>
          <a:solidFill>
            <a:schemeClr val="bg1">
              <a:lumMod val="50000"/>
            </a:schemeClr>
          </a:solidFill>
          <a:ln w="19050">
            <a:solidFill>
              <a:schemeClr val="tx1"/>
            </a:solidFill>
          </a:ln>
        </p:spPr>
        <p:txBody>
          <a:bodyPr vert="vert270" wrap="square" rtlCol="0">
            <a:spAutoFit/>
          </a:bodyPr>
          <a:lstStyle/>
          <a:p>
            <a:pPr algn="ctr"/>
            <a:r>
              <a:rPr lang="en-GB" sz="900" dirty="0">
                <a:solidFill>
                  <a:schemeClr val="bg1"/>
                </a:solidFill>
                <a:latin typeface="Bahnschrift" panose="020B0502040204020203" pitchFamily="34" charset="0"/>
              </a:rPr>
              <a:t>PLATINUM</a:t>
            </a:r>
          </a:p>
        </p:txBody>
      </p:sp>
      <p:sp>
        <p:nvSpPr>
          <p:cNvPr id="158" name="TextBox 157"/>
          <p:cNvSpPr txBox="1"/>
          <p:nvPr/>
        </p:nvSpPr>
        <p:spPr>
          <a:xfrm>
            <a:off x="145769" y="3816831"/>
            <a:ext cx="357545" cy="732115"/>
          </a:xfrm>
          <a:prstGeom prst="roundRect">
            <a:avLst/>
          </a:prstGeom>
          <a:solidFill>
            <a:schemeClr val="accent4"/>
          </a:solidFill>
          <a:ln w="19050">
            <a:solidFill>
              <a:schemeClr val="tx1"/>
            </a:solidFill>
          </a:ln>
        </p:spPr>
        <p:txBody>
          <a:bodyPr vert="vert270" wrap="square" rtlCol="0">
            <a:spAutoFit/>
          </a:bodyPr>
          <a:lstStyle/>
          <a:p>
            <a:pPr algn="ctr"/>
            <a:r>
              <a:rPr lang="en-GB" sz="900" dirty="0">
                <a:latin typeface="Bahnschrift" panose="020B0502040204020203" pitchFamily="34" charset="0"/>
              </a:rPr>
              <a:t>GOLD</a:t>
            </a:r>
          </a:p>
        </p:txBody>
      </p:sp>
      <p:sp>
        <p:nvSpPr>
          <p:cNvPr id="166" name="TextBox 165"/>
          <p:cNvSpPr txBox="1"/>
          <p:nvPr/>
        </p:nvSpPr>
        <p:spPr>
          <a:xfrm>
            <a:off x="143636" y="2521665"/>
            <a:ext cx="357545" cy="732115"/>
          </a:xfrm>
          <a:prstGeom prst="roundRect">
            <a:avLst/>
          </a:prstGeom>
          <a:solidFill>
            <a:schemeClr val="bg1">
              <a:lumMod val="85000"/>
            </a:schemeClr>
          </a:solidFill>
          <a:ln w="19050">
            <a:solidFill>
              <a:schemeClr val="tx1"/>
            </a:solidFill>
          </a:ln>
        </p:spPr>
        <p:txBody>
          <a:bodyPr vert="vert270" wrap="square" rtlCol="0">
            <a:spAutoFit/>
          </a:bodyPr>
          <a:lstStyle/>
          <a:p>
            <a:pPr algn="ctr"/>
            <a:r>
              <a:rPr lang="en-GB" sz="900" dirty="0">
                <a:latin typeface="Bahnschrift" panose="020B0502040204020203" pitchFamily="34" charset="0"/>
              </a:rPr>
              <a:t>SILVER  </a:t>
            </a:r>
          </a:p>
        </p:txBody>
      </p:sp>
      <p:sp>
        <p:nvSpPr>
          <p:cNvPr id="179" name="TextBox 178"/>
          <p:cNvSpPr txBox="1"/>
          <p:nvPr/>
        </p:nvSpPr>
        <p:spPr>
          <a:xfrm>
            <a:off x="169240" y="1622842"/>
            <a:ext cx="357545" cy="760548"/>
          </a:xfrm>
          <a:prstGeom prst="roundRect">
            <a:avLst/>
          </a:prstGeom>
          <a:solidFill>
            <a:schemeClr val="accent2"/>
          </a:solidFill>
          <a:ln w="19050">
            <a:solidFill>
              <a:schemeClr val="tx1"/>
            </a:solidFill>
          </a:ln>
        </p:spPr>
        <p:txBody>
          <a:bodyPr vert="vert270" wrap="square" rtlCol="0">
            <a:spAutoFit/>
          </a:bodyPr>
          <a:lstStyle/>
          <a:p>
            <a:pPr algn="ctr"/>
            <a:r>
              <a:rPr lang="en-GB" sz="900" dirty="0">
                <a:solidFill>
                  <a:schemeClr val="bg1"/>
                </a:solidFill>
                <a:latin typeface="Bahnschrift" panose="020B0502040204020203" pitchFamily="34" charset="0"/>
              </a:rPr>
              <a:t>BRONZE</a:t>
            </a:r>
          </a:p>
        </p:txBody>
      </p:sp>
      <p:sp>
        <p:nvSpPr>
          <p:cNvPr id="44" name="TextBox 43"/>
          <p:cNvSpPr txBox="1"/>
          <p:nvPr/>
        </p:nvSpPr>
        <p:spPr>
          <a:xfrm>
            <a:off x="1083638" y="1286202"/>
            <a:ext cx="4731118" cy="272415"/>
          </a:xfrm>
          <a:prstGeom prst="roundRect">
            <a:avLst/>
          </a:prstGeom>
          <a:noFill/>
          <a:ln w="19050">
            <a:solidFill>
              <a:schemeClr val="tx1"/>
            </a:solidFill>
          </a:ln>
        </p:spPr>
        <p:txBody>
          <a:bodyPr wrap="square" rtlCol="0">
            <a:spAutoFit/>
          </a:bodyPr>
          <a:lstStyle/>
          <a:p>
            <a:r>
              <a:rPr lang="en-US" sz="1000" dirty="0">
                <a:ln w="0"/>
                <a:latin typeface="Bahnschrift" panose="020B0502040204020203" pitchFamily="34" charset="0"/>
              </a:rPr>
              <a:t>The symptoms of common medical conditions</a:t>
            </a:r>
          </a:p>
        </p:txBody>
      </p:sp>
      <p:sp>
        <p:nvSpPr>
          <p:cNvPr id="88" name="Oval 87"/>
          <p:cNvSpPr/>
          <p:nvPr/>
        </p:nvSpPr>
        <p:spPr>
          <a:xfrm>
            <a:off x="498411" y="1197374"/>
            <a:ext cx="383619" cy="395183"/>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4" name="TextBox 193"/>
          <p:cNvSpPr txBox="1"/>
          <p:nvPr/>
        </p:nvSpPr>
        <p:spPr>
          <a:xfrm>
            <a:off x="6437537" y="1290074"/>
            <a:ext cx="4937138" cy="272415"/>
          </a:xfrm>
          <a:prstGeom prst="roundRect">
            <a:avLst/>
          </a:prstGeom>
          <a:noFill/>
          <a:ln w="19050">
            <a:solidFill>
              <a:schemeClr val="tx1"/>
            </a:solidFill>
          </a:ln>
        </p:spPr>
        <p:txBody>
          <a:bodyPr wrap="square" rtlCol="0">
            <a:spAutoFit/>
          </a:bodyPr>
          <a:lstStyle/>
          <a:p>
            <a:r>
              <a:rPr lang="en-US" sz="1000" dirty="0">
                <a:ln w="0"/>
                <a:latin typeface="Bahnschrift" panose="020B0502040204020203" pitchFamily="34" charset="0"/>
              </a:rPr>
              <a:t>How to respond to these medical conditions</a:t>
            </a:r>
          </a:p>
        </p:txBody>
      </p:sp>
      <p:sp>
        <p:nvSpPr>
          <p:cNvPr id="195" name="Oval 194"/>
          <p:cNvSpPr/>
          <p:nvPr/>
        </p:nvSpPr>
        <p:spPr>
          <a:xfrm>
            <a:off x="5906635" y="1228689"/>
            <a:ext cx="383619" cy="395183"/>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TextBox 53"/>
          <p:cNvSpPr txBox="1"/>
          <p:nvPr/>
        </p:nvSpPr>
        <p:spPr>
          <a:xfrm>
            <a:off x="1064263" y="1747727"/>
            <a:ext cx="2159180" cy="510778"/>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Repeated visits to the toilet are a symptom of which medical condition? (1)</a:t>
            </a:r>
          </a:p>
          <a:p>
            <a:endParaRPr lang="en-GB" sz="800" dirty="0">
              <a:latin typeface="Bahnschrift" panose="020B0502040204020203" pitchFamily="34" charset="0"/>
            </a:endParaRPr>
          </a:p>
        </p:txBody>
      </p:sp>
      <p:sp>
        <p:nvSpPr>
          <p:cNvPr id="55" name="TextBox 54"/>
          <p:cNvSpPr txBox="1"/>
          <p:nvPr/>
        </p:nvSpPr>
        <p:spPr>
          <a:xfrm>
            <a:off x="1064263" y="2360232"/>
            <a:ext cx="2159180" cy="1055608"/>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During a training session a client is starting to feel breathless and the personal trainer suspects they are having an asthma attack. Other than breathing difficulties, identify two other symptoms that could determine they are having as asthma attack. (2)</a:t>
            </a:r>
          </a:p>
        </p:txBody>
      </p:sp>
      <p:sp>
        <p:nvSpPr>
          <p:cNvPr id="56" name="TextBox 55"/>
          <p:cNvSpPr txBox="1"/>
          <p:nvPr/>
        </p:nvSpPr>
        <p:spPr>
          <a:xfrm>
            <a:off x="1064263" y="3520719"/>
            <a:ext cx="2159180" cy="1345049"/>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One of the main roles a steward has during a sporting event is ensuring the health and safety of the spectators. A Cricket steward has just been informed that a spectator who is having a seizure.</a:t>
            </a:r>
          </a:p>
          <a:p>
            <a:endParaRPr lang="en-GB" sz="800" dirty="0">
              <a:latin typeface="Bahnschrift" panose="020B0502040204020203" pitchFamily="34" charset="0"/>
            </a:endParaRPr>
          </a:p>
          <a:p>
            <a:r>
              <a:rPr lang="en-GB" sz="800" dirty="0">
                <a:latin typeface="Bahnschrift" panose="020B0502040204020203" pitchFamily="34" charset="0"/>
              </a:rPr>
              <a:t>Name three possible symptoms the steward could look for to confirm it is an epileptic seizure. (3)</a:t>
            </a:r>
            <a:endParaRPr lang="en-GB" sz="900" dirty="0"/>
          </a:p>
          <a:p>
            <a:pPr algn="ctr"/>
            <a:endParaRPr lang="en-GB" sz="100" dirty="0">
              <a:solidFill>
                <a:schemeClr val="bg1"/>
              </a:solidFill>
              <a:latin typeface="Bahnschrift" panose="020B0502040204020203" pitchFamily="34" charset="0"/>
            </a:endParaRPr>
          </a:p>
        </p:txBody>
      </p:sp>
      <p:sp>
        <p:nvSpPr>
          <p:cNvPr id="57" name="TextBox 56"/>
          <p:cNvSpPr txBox="1"/>
          <p:nvPr/>
        </p:nvSpPr>
        <p:spPr>
          <a:xfrm>
            <a:off x="1064263" y="4964547"/>
            <a:ext cx="2159180" cy="1770698"/>
          </a:xfrm>
          <a:prstGeom prst="roundRect">
            <a:avLst/>
          </a:prstGeom>
          <a:noFill/>
          <a:ln w="19050">
            <a:solidFill>
              <a:schemeClr val="tx1"/>
            </a:solidFill>
          </a:ln>
        </p:spPr>
        <p:txBody>
          <a:bodyPr wrap="square" rtlCol="0">
            <a:spAutoFit/>
          </a:bodyPr>
          <a:lstStyle/>
          <a:p>
            <a:pPr fontAlgn="t"/>
            <a:r>
              <a:rPr lang="en-GB" sz="800" dirty="0">
                <a:latin typeface="Bahnschrift" panose="020B0502040204020203" pitchFamily="34" charset="0"/>
              </a:rPr>
              <a:t>Name the following symptoms of these common medical conditions; asthma and diabetes. (4)</a:t>
            </a:r>
          </a:p>
          <a:p>
            <a:pPr fontAlgn="t"/>
            <a:endParaRPr lang="en-GB" sz="800" dirty="0">
              <a:latin typeface="Bahnschrift" panose="020B0502040204020203" pitchFamily="34" charset="0"/>
            </a:endParaRPr>
          </a:p>
          <a:p>
            <a:pPr fontAlgn="t"/>
            <a:endParaRPr lang="en-GB" sz="800" dirty="0">
              <a:latin typeface="Bahnschrift" panose="020B0502040204020203" pitchFamily="34" charset="0"/>
            </a:endParaRPr>
          </a:p>
          <a:p>
            <a:pPr fontAlgn="t"/>
            <a:endParaRPr lang="en-GB" sz="800" dirty="0">
              <a:latin typeface="Bahnschrift" panose="020B0502040204020203" pitchFamily="34" charset="0"/>
            </a:endParaRPr>
          </a:p>
          <a:p>
            <a:pPr fontAlgn="t"/>
            <a:endParaRPr lang="en-GB" sz="800" dirty="0">
              <a:latin typeface="Bahnschrift" panose="020B0502040204020203" pitchFamily="34" charset="0"/>
            </a:endParaRPr>
          </a:p>
          <a:p>
            <a:pPr fontAlgn="t"/>
            <a:endParaRPr lang="en-GB" sz="800" dirty="0">
              <a:latin typeface="Bahnschrift" panose="020B0502040204020203" pitchFamily="34" charset="0"/>
            </a:endParaRPr>
          </a:p>
          <a:p>
            <a:pPr fontAlgn="t"/>
            <a:endParaRPr lang="en-GB" sz="800" dirty="0">
              <a:latin typeface="Bahnschrift" panose="020B0502040204020203" pitchFamily="34" charset="0"/>
            </a:endParaRPr>
          </a:p>
          <a:p>
            <a:pPr fontAlgn="t"/>
            <a:endParaRPr lang="en-GB" sz="800" dirty="0">
              <a:latin typeface="Bahnschrift" panose="020B0502040204020203" pitchFamily="34" charset="0"/>
            </a:endParaRPr>
          </a:p>
          <a:p>
            <a:pPr fontAlgn="t"/>
            <a:endParaRPr lang="en-GB" sz="800" dirty="0">
              <a:latin typeface="Bahnschrift" panose="020B0502040204020203" pitchFamily="34" charset="0"/>
            </a:endParaRPr>
          </a:p>
          <a:p>
            <a:pPr fontAlgn="t"/>
            <a:endParaRPr lang="en-GB" sz="800" dirty="0">
              <a:latin typeface="Bahnschrift" panose="020B0502040204020203" pitchFamily="34" charset="0"/>
            </a:endParaRPr>
          </a:p>
          <a:p>
            <a:pPr fontAlgn="t"/>
            <a:endParaRPr lang="en-GB" sz="100" dirty="0">
              <a:latin typeface="Bahnschrift" panose="020B0502040204020203" pitchFamily="34" charset="0"/>
            </a:endParaRPr>
          </a:p>
          <a:p>
            <a:pPr fontAlgn="t"/>
            <a:endParaRPr lang="en-GB" sz="100" dirty="0">
              <a:latin typeface="Bahnschrift" panose="020B0502040204020203" pitchFamily="34" charset="0"/>
            </a:endParaRPr>
          </a:p>
        </p:txBody>
      </p:sp>
      <p:sp>
        <p:nvSpPr>
          <p:cNvPr id="184" name="TextBox 183"/>
          <p:cNvSpPr txBox="1"/>
          <p:nvPr/>
        </p:nvSpPr>
        <p:spPr>
          <a:xfrm>
            <a:off x="3655576" y="1750677"/>
            <a:ext cx="2159180" cy="510778"/>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Identify a symptom for Epilepsy, which is a medical condition that might affect a sports performer. (1)</a:t>
            </a:r>
          </a:p>
        </p:txBody>
      </p:sp>
      <p:sp>
        <p:nvSpPr>
          <p:cNvPr id="185" name="TextBox 184"/>
          <p:cNvSpPr txBox="1"/>
          <p:nvPr/>
        </p:nvSpPr>
        <p:spPr>
          <a:xfrm>
            <a:off x="3655576" y="2360232"/>
            <a:ext cx="2159180" cy="1055608"/>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Explain two differences between Type 1 and Type 2 diabetes. (2)</a:t>
            </a: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p:txBody>
      </p:sp>
      <p:sp>
        <p:nvSpPr>
          <p:cNvPr id="186" name="TextBox 185"/>
          <p:cNvSpPr txBox="1"/>
          <p:nvPr/>
        </p:nvSpPr>
        <p:spPr>
          <a:xfrm>
            <a:off x="3638921" y="3520520"/>
            <a:ext cx="2159180" cy="1345049"/>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Describe the symptoms of hypoglycaemia. (2)</a:t>
            </a: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100" dirty="0">
              <a:solidFill>
                <a:schemeClr val="bg1"/>
              </a:solidFill>
              <a:latin typeface="Bahnschrift" panose="020B0502040204020203" pitchFamily="34" charset="0"/>
            </a:endParaRPr>
          </a:p>
        </p:txBody>
      </p:sp>
      <p:sp>
        <p:nvSpPr>
          <p:cNvPr id="187" name="TextBox 186"/>
          <p:cNvSpPr txBox="1"/>
          <p:nvPr/>
        </p:nvSpPr>
        <p:spPr>
          <a:xfrm>
            <a:off x="3638921" y="4964547"/>
            <a:ext cx="2159180" cy="1753672"/>
          </a:xfrm>
          <a:prstGeom prst="roundRect">
            <a:avLst/>
          </a:prstGeom>
          <a:noFill/>
          <a:ln w="19050">
            <a:solidFill>
              <a:schemeClr val="tx1"/>
            </a:solidFill>
          </a:ln>
        </p:spPr>
        <p:txBody>
          <a:bodyPr wrap="square" rtlCol="0">
            <a:spAutoFit/>
          </a:bodyPr>
          <a:lstStyle/>
          <a:p>
            <a:pPr fontAlgn="t"/>
            <a:r>
              <a:rPr lang="en-GB" sz="800" dirty="0">
                <a:latin typeface="Bahnschrift" panose="020B0502040204020203" pitchFamily="34" charset="0"/>
              </a:rPr>
              <a:t>Complete the following…</a:t>
            </a:r>
          </a:p>
          <a:p>
            <a:pPr marL="228600" indent="-228600" fontAlgn="t">
              <a:buAutoNum type="alphaLcParenBoth"/>
            </a:pPr>
            <a:r>
              <a:rPr lang="en-GB" sz="800" dirty="0" err="1">
                <a:latin typeface="Bahnschrift" panose="020B0502040204020203" pitchFamily="34" charset="0"/>
              </a:rPr>
              <a:t>Shabnum</a:t>
            </a:r>
            <a:r>
              <a:rPr lang="en-GB" sz="800" dirty="0">
                <a:latin typeface="Bahnschrift" panose="020B0502040204020203" pitchFamily="34" charset="0"/>
              </a:rPr>
              <a:t> suffers </a:t>
            </a:r>
            <a:r>
              <a:rPr lang="en-GB" sz="800" dirty="0" err="1">
                <a:latin typeface="Bahnschrift" panose="020B0502040204020203" pitchFamily="34" charset="0"/>
              </a:rPr>
              <a:t>from_________diabetes</a:t>
            </a:r>
            <a:r>
              <a:rPr lang="en-GB" sz="800" dirty="0">
                <a:latin typeface="Bahnschrift" panose="020B0502040204020203" pitchFamily="34" charset="0"/>
              </a:rPr>
              <a:t> and is insulin dependent.</a:t>
            </a:r>
          </a:p>
          <a:p>
            <a:pPr marL="228600" indent="-228600" fontAlgn="t">
              <a:buAutoNum type="alphaLcParenBoth"/>
            </a:pPr>
            <a:r>
              <a:rPr lang="en-GB" sz="800" dirty="0">
                <a:latin typeface="Bahnschrift" panose="020B0502040204020203" pitchFamily="34" charset="0"/>
              </a:rPr>
              <a:t>The first symptom she had was_______________________.</a:t>
            </a:r>
          </a:p>
          <a:p>
            <a:pPr marL="228600" indent="-228600" fontAlgn="t">
              <a:buAutoNum type="alphaLcParenBoth"/>
            </a:pPr>
            <a:r>
              <a:rPr lang="en-GB" sz="800" dirty="0">
                <a:latin typeface="Bahnschrift" panose="020B0502040204020203" pitchFamily="34" charset="0"/>
              </a:rPr>
              <a:t>Other symptoms include_____________________________________________________________</a:t>
            </a:r>
          </a:p>
          <a:p>
            <a:pPr marL="228600" indent="-228600" fontAlgn="t">
              <a:buAutoNum type="alphaLcParenBoth"/>
            </a:pPr>
            <a:r>
              <a:rPr lang="en-GB" sz="800" dirty="0">
                <a:latin typeface="Bahnschrift" panose="020B0502040204020203" pitchFamily="34" charset="0"/>
              </a:rPr>
              <a:t>When she becomes ill she needs______________________________________________________________</a:t>
            </a:r>
            <a:r>
              <a:rPr lang="en-GB" sz="800" dirty="0">
                <a:solidFill>
                  <a:schemeClr val="bg1"/>
                </a:solidFill>
                <a:latin typeface="Bahnschrift" panose="020B0502040204020203" pitchFamily="34" charset="0"/>
              </a:rPr>
              <a:t>a)</a:t>
            </a:r>
          </a:p>
          <a:p>
            <a:pPr algn="ctr"/>
            <a:endParaRPr lang="en-GB" sz="100" dirty="0">
              <a:solidFill>
                <a:schemeClr val="bg1"/>
              </a:solidFill>
              <a:latin typeface="Bahnschrift" panose="020B0502040204020203" pitchFamily="34" charset="0"/>
            </a:endParaRPr>
          </a:p>
        </p:txBody>
      </p:sp>
      <p:sp>
        <p:nvSpPr>
          <p:cNvPr id="196" name="TextBox 195"/>
          <p:cNvSpPr txBox="1"/>
          <p:nvPr/>
        </p:nvSpPr>
        <p:spPr>
          <a:xfrm>
            <a:off x="6437537" y="1750058"/>
            <a:ext cx="2159180" cy="510778"/>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A treatment for Asthma is sugar. (1)</a:t>
            </a:r>
          </a:p>
          <a:p>
            <a:r>
              <a:rPr lang="en-GB" sz="800" dirty="0">
                <a:latin typeface="Bahnschrift" panose="020B0502040204020203" pitchFamily="34" charset="0"/>
              </a:rPr>
              <a:t>                                 True/ False</a:t>
            </a:r>
          </a:p>
          <a:p>
            <a:endParaRPr lang="en-GB" sz="800" dirty="0">
              <a:latin typeface="Bahnschrift" panose="020B0502040204020203" pitchFamily="34" charset="0"/>
            </a:endParaRPr>
          </a:p>
        </p:txBody>
      </p:sp>
      <p:sp>
        <p:nvSpPr>
          <p:cNvPr id="199" name="TextBox 198"/>
          <p:cNvSpPr txBox="1"/>
          <p:nvPr/>
        </p:nvSpPr>
        <p:spPr>
          <a:xfrm>
            <a:off x="6405789" y="4971271"/>
            <a:ext cx="2159180" cy="1770698"/>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A sports performer appears to suffer an asthma attack. Identify three actions you might take to help this person. (3)</a:t>
            </a: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900" dirty="0">
              <a:solidFill>
                <a:schemeClr val="bg1"/>
              </a:solidFill>
              <a:latin typeface="Bahnschrift" panose="020B0502040204020203" pitchFamily="34" charset="0"/>
            </a:endParaRPr>
          </a:p>
          <a:p>
            <a:pPr algn="ctr"/>
            <a:endParaRPr lang="en-GB" sz="100" dirty="0">
              <a:solidFill>
                <a:schemeClr val="bg1"/>
              </a:solidFill>
              <a:latin typeface="Bahnschrift" panose="020B0502040204020203" pitchFamily="34" charset="0"/>
            </a:endParaRPr>
          </a:p>
        </p:txBody>
      </p:sp>
      <p:sp>
        <p:nvSpPr>
          <p:cNvPr id="208" name="TextBox 207"/>
          <p:cNvSpPr txBox="1"/>
          <p:nvPr/>
        </p:nvSpPr>
        <p:spPr>
          <a:xfrm>
            <a:off x="9215495" y="1747727"/>
            <a:ext cx="2155177" cy="510778"/>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A treatment for Epilepsy is an inhaler. (1)</a:t>
            </a:r>
          </a:p>
          <a:p>
            <a:r>
              <a:rPr lang="en-GB" sz="800" dirty="0">
                <a:latin typeface="Bahnschrift" panose="020B0502040204020203" pitchFamily="34" charset="0"/>
              </a:rPr>
              <a:t>                              True/ False</a:t>
            </a:r>
          </a:p>
          <a:p>
            <a:endParaRPr lang="en-GB" sz="800" dirty="0">
              <a:latin typeface="Bahnschrift" panose="020B0502040204020203" pitchFamily="34" charset="0"/>
            </a:endParaRPr>
          </a:p>
        </p:txBody>
      </p:sp>
      <p:sp>
        <p:nvSpPr>
          <p:cNvPr id="209" name="TextBox 208"/>
          <p:cNvSpPr txBox="1"/>
          <p:nvPr/>
        </p:nvSpPr>
        <p:spPr>
          <a:xfrm>
            <a:off x="9211492" y="2359919"/>
            <a:ext cx="2159180" cy="1055608"/>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During a training session a client is starts to feel breathless and the trainer suspects an asthma attack. The client has left their inhaler in the changing rooms. </a:t>
            </a:r>
          </a:p>
          <a:p>
            <a:r>
              <a:rPr lang="en-GB" sz="800" dirty="0">
                <a:latin typeface="Bahnschrift" panose="020B0502040204020203" pitchFamily="34" charset="0"/>
              </a:rPr>
              <a:t>Give two ways the personal trainer could deal with the asthma attack until the inhaler given to the participant. (2)</a:t>
            </a:r>
          </a:p>
        </p:txBody>
      </p:sp>
      <p:sp>
        <p:nvSpPr>
          <p:cNvPr id="210" name="TextBox 209"/>
          <p:cNvSpPr txBox="1"/>
          <p:nvPr/>
        </p:nvSpPr>
        <p:spPr>
          <a:xfrm>
            <a:off x="9211492" y="3516941"/>
            <a:ext cx="2159180" cy="1345049"/>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Identify two responses to treat hypoglycaemia. (2)</a:t>
            </a: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endParaRPr lang="en-GB" sz="800" dirty="0">
              <a:latin typeface="Bahnschrift" panose="020B0502040204020203" pitchFamily="34" charset="0"/>
            </a:endParaRPr>
          </a:p>
          <a:p>
            <a:pPr algn="ctr"/>
            <a:endParaRPr lang="en-GB" sz="100" dirty="0">
              <a:solidFill>
                <a:schemeClr val="bg1"/>
              </a:solidFill>
              <a:latin typeface="Bahnschrift" panose="020B0502040204020203" pitchFamily="34" charset="0"/>
            </a:endParaRPr>
          </a:p>
        </p:txBody>
      </p:sp>
      <p:sp>
        <p:nvSpPr>
          <p:cNvPr id="211" name="TextBox 210"/>
          <p:cNvSpPr txBox="1"/>
          <p:nvPr/>
        </p:nvSpPr>
        <p:spPr>
          <a:xfrm>
            <a:off x="9211492" y="4963404"/>
            <a:ext cx="2159180" cy="1753672"/>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Oliver suffers from asthma and </a:t>
            </a:r>
            <a:r>
              <a:rPr lang="en-GB" sz="800" dirty="0" err="1">
                <a:latin typeface="Bahnschrift" panose="020B0502040204020203" pitchFamily="34" charset="0"/>
              </a:rPr>
              <a:t>Jasminder</a:t>
            </a:r>
            <a:r>
              <a:rPr lang="en-GB" sz="800" dirty="0">
                <a:latin typeface="Bahnschrift" panose="020B0502040204020203" pitchFamily="34" charset="0"/>
              </a:rPr>
              <a:t> suffers from epilepsy. Both attend a weekly Badminton club.</a:t>
            </a:r>
          </a:p>
          <a:p>
            <a:endParaRPr lang="en-GB" sz="800" dirty="0">
              <a:latin typeface="Bahnschrift" panose="020B0502040204020203" pitchFamily="34" charset="0"/>
            </a:endParaRPr>
          </a:p>
          <a:p>
            <a:r>
              <a:rPr lang="en-GB" sz="800" dirty="0">
                <a:latin typeface="Bahnschrift" panose="020B0502040204020203" pitchFamily="34" charset="0"/>
              </a:rPr>
              <a:t>Describe one symptom for each that would indicate to their coach that they are having an attack and one treatment method that the coach could use in each case. (3)</a:t>
            </a:r>
            <a:r>
              <a:rPr lang="en-GB" sz="800" dirty="0">
                <a:solidFill>
                  <a:schemeClr val="bg1"/>
                </a:solidFill>
                <a:latin typeface="Bahnschrift" panose="020B0502040204020203" pitchFamily="34" charset="0"/>
              </a:rPr>
              <a:t> </a:t>
            </a: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pPr algn="ctr"/>
            <a:endParaRPr lang="en-GB" sz="100" dirty="0">
              <a:solidFill>
                <a:schemeClr val="bg1"/>
              </a:solidFill>
              <a:latin typeface="Bahnschrift" panose="020B0502040204020203" pitchFamily="34" charset="0"/>
            </a:endParaRPr>
          </a:p>
        </p:txBody>
      </p:sp>
      <p:sp>
        <p:nvSpPr>
          <p:cNvPr id="89" name="TextBox 88"/>
          <p:cNvSpPr txBox="1"/>
          <p:nvPr/>
        </p:nvSpPr>
        <p:spPr>
          <a:xfrm>
            <a:off x="6437537" y="2359919"/>
            <a:ext cx="2159180" cy="1072634"/>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Describe how to treat Type 1 diabetes. (2)</a:t>
            </a: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800" dirty="0">
              <a:solidFill>
                <a:schemeClr val="bg1"/>
              </a:solidFill>
              <a:latin typeface="Bahnschrift" panose="020B0502040204020203" pitchFamily="34" charset="0"/>
            </a:endParaRPr>
          </a:p>
          <a:p>
            <a:endParaRPr lang="en-GB" sz="100" dirty="0">
              <a:solidFill>
                <a:schemeClr val="bg1"/>
              </a:solidFill>
              <a:latin typeface="Bahnschrift" panose="020B0502040204020203" pitchFamily="34" charset="0"/>
            </a:endParaRPr>
          </a:p>
        </p:txBody>
      </p:sp>
      <p:sp>
        <p:nvSpPr>
          <p:cNvPr id="104" name="TextBox 103"/>
          <p:cNvSpPr txBox="1"/>
          <p:nvPr/>
        </p:nvSpPr>
        <p:spPr>
          <a:xfrm>
            <a:off x="6437537" y="3520914"/>
            <a:ext cx="2159180" cy="1328023"/>
          </a:xfrm>
          <a:prstGeom prst="roundRect">
            <a:avLst/>
          </a:prstGeom>
          <a:noFill/>
          <a:ln w="19050">
            <a:solidFill>
              <a:schemeClr val="tx1"/>
            </a:solidFill>
          </a:ln>
        </p:spPr>
        <p:txBody>
          <a:bodyPr wrap="square" rtlCol="0">
            <a:spAutoFit/>
          </a:bodyPr>
          <a:lstStyle/>
          <a:p>
            <a:r>
              <a:rPr lang="en-GB" sz="800" dirty="0">
                <a:latin typeface="Bahnschrift" panose="020B0502040204020203" pitchFamily="34" charset="0"/>
              </a:rPr>
              <a:t>One of the main roles a steward has during a sporting event is ensuring the health and safety of the spectators. A Cricket steward has just been informed that a spectator who is having a seizure.</a:t>
            </a:r>
          </a:p>
          <a:p>
            <a:endParaRPr lang="en-GB" sz="800" dirty="0">
              <a:latin typeface="Bahnschrift" panose="020B0502040204020203" pitchFamily="34" charset="0"/>
            </a:endParaRPr>
          </a:p>
          <a:p>
            <a:r>
              <a:rPr lang="en-GB" sz="800" dirty="0">
                <a:latin typeface="Bahnschrift" panose="020B0502040204020203" pitchFamily="34" charset="0"/>
              </a:rPr>
              <a:t>What else could the steward do to ensure the safety and recovery of the spectator? (2)</a:t>
            </a:r>
          </a:p>
        </p:txBody>
      </p:sp>
      <p:cxnSp>
        <p:nvCxnSpPr>
          <p:cNvPr id="112" name="Straight Connector 111"/>
          <p:cNvCxnSpPr/>
          <p:nvPr/>
        </p:nvCxnSpPr>
        <p:spPr>
          <a:xfrm>
            <a:off x="533966" y="2003116"/>
            <a:ext cx="537478"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flipV="1">
            <a:off x="507545" y="2887723"/>
            <a:ext cx="551838" cy="787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502647" y="4183653"/>
            <a:ext cx="556853"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535982" y="5849896"/>
            <a:ext cx="535462"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41" name="Picture 40"/>
          <p:cNvPicPr>
            <a:picLocks noChangeAspect="1"/>
          </p:cNvPicPr>
          <p:nvPr/>
        </p:nvPicPr>
        <p:blipFill rotWithShape="1">
          <a:blip r:embed="rId2" cstate="print">
            <a:extLst>
              <a:ext uri="{28A0092B-C50C-407E-A947-70E740481C1C}">
                <a14:useLocalDpi xmlns:a14="http://schemas.microsoft.com/office/drawing/2010/main" val="0"/>
              </a:ext>
            </a:extLst>
          </a:blip>
          <a:srcRect r="4814" b="12592"/>
          <a:stretch/>
        </p:blipFill>
        <p:spPr>
          <a:xfrm>
            <a:off x="168941" y="231487"/>
            <a:ext cx="465853" cy="427787"/>
          </a:xfrm>
          <a:prstGeom prst="rect">
            <a:avLst/>
          </a:prstGeom>
        </p:spPr>
      </p:pic>
      <p:pic>
        <p:nvPicPr>
          <p:cNvPr id="42" name="Picture 41"/>
          <p:cNvPicPr>
            <a:picLocks noChangeAspect="1"/>
          </p:cNvPicPr>
          <p:nvPr/>
        </p:nvPicPr>
        <p:blipFill rotWithShape="1">
          <a:blip r:embed="rId3" cstate="print">
            <a:extLst>
              <a:ext uri="{28A0092B-C50C-407E-A947-70E740481C1C}">
                <a14:useLocalDpi xmlns:a14="http://schemas.microsoft.com/office/drawing/2010/main" val="0"/>
              </a:ext>
            </a:extLst>
          </a:blip>
          <a:srcRect l="14706" r="14576" b="13595"/>
          <a:stretch/>
        </p:blipFill>
        <p:spPr>
          <a:xfrm>
            <a:off x="548292" y="1214977"/>
            <a:ext cx="285053" cy="348281"/>
          </a:xfrm>
          <a:prstGeom prst="rect">
            <a:avLst/>
          </a:prstGeom>
        </p:spPr>
      </p:pic>
      <p:pic>
        <p:nvPicPr>
          <p:cNvPr id="43" name="Picture 42"/>
          <p:cNvPicPr>
            <a:picLocks noChangeAspect="1"/>
          </p:cNvPicPr>
          <p:nvPr/>
        </p:nvPicPr>
        <p:blipFill rotWithShape="1">
          <a:blip r:embed="rId4" cstate="print">
            <a:extLst>
              <a:ext uri="{28A0092B-C50C-407E-A947-70E740481C1C}">
                <a14:useLocalDpi xmlns:a14="http://schemas.microsoft.com/office/drawing/2010/main" val="0"/>
              </a:ext>
            </a:extLst>
          </a:blip>
          <a:srcRect l="11270" r="9471" b="13863"/>
          <a:stretch/>
        </p:blipFill>
        <p:spPr>
          <a:xfrm>
            <a:off x="5957269" y="1260949"/>
            <a:ext cx="277462" cy="301540"/>
          </a:xfrm>
          <a:prstGeom prst="rect">
            <a:avLst/>
          </a:prstGeom>
        </p:spPr>
      </p:pic>
    </p:spTree>
    <p:extLst>
      <p:ext uri="{BB962C8B-B14F-4D97-AF65-F5344CB8AC3E}">
        <p14:creationId xmlns:p14="http://schemas.microsoft.com/office/powerpoint/2010/main" val="2224071568"/>
      </p:ext>
    </p:extLst>
  </p:cSld>
  <p:clrMapOvr>
    <a:masterClrMapping/>
  </p:clrMapOvr>
  <mc:AlternateContent xmlns:mc="http://schemas.openxmlformats.org/markup-compatibility/2006" xmlns:p14="http://schemas.microsoft.com/office/powerpoint/2010/main">
    <mc:Choice Requires="p14">
      <p:transition spd="slow" p14:dur="3000">
        <p:fade/>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F1B07AAE6B1BB4BB7CBCEA8D5AE308B" ma:contentTypeVersion="12" ma:contentTypeDescription="Create a new document." ma:contentTypeScope="" ma:versionID="644b8ed7a8678b4f0baa10d4c90a21b0">
  <xsd:schema xmlns:xsd="http://www.w3.org/2001/XMLSchema" xmlns:xs="http://www.w3.org/2001/XMLSchema" xmlns:p="http://schemas.microsoft.com/office/2006/metadata/properties" xmlns:ns3="1b91ee78-ae01-4a8c-a8b9-b7c4a6cd66b4" xmlns:ns4="c681d02f-efb6-40c6-9b6f-328059156717" targetNamespace="http://schemas.microsoft.com/office/2006/metadata/properties" ma:root="true" ma:fieldsID="8ce5fff3d996b89160435afbf5376874" ns3:_="" ns4:_="">
    <xsd:import namespace="1b91ee78-ae01-4a8c-a8b9-b7c4a6cd66b4"/>
    <xsd:import namespace="c681d02f-efb6-40c6-9b6f-328059156717"/>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91ee78-ae01-4a8c-a8b9-b7c4a6cd66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81d02f-efb6-40c6-9b6f-32805915671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F3BE780-2BCB-4743-9FDA-E9C86DB27F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91ee78-ae01-4a8c-a8b9-b7c4a6cd66b4"/>
    <ds:schemaRef ds:uri="c681d02f-efb6-40c6-9b6f-32805915671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07DCACE-E9E8-45F9-83A9-B2AE601B7392}">
  <ds:schemaRefs>
    <ds:schemaRef ds:uri="http://schemas.microsoft.com/sharepoint/v3/contenttype/forms"/>
  </ds:schemaRefs>
</ds:datastoreItem>
</file>

<file path=customXml/itemProps3.xml><?xml version="1.0" encoding="utf-8"?>
<ds:datastoreItem xmlns:ds="http://schemas.openxmlformats.org/officeDocument/2006/customXml" ds:itemID="{DF2F6977-5024-4097-9D66-21CE18309F98}">
  <ds:schemaRefs>
    <ds:schemaRef ds:uri="http://purl.org/dc/elements/1.1/"/>
    <ds:schemaRef ds:uri="c681d02f-efb6-40c6-9b6f-328059156717"/>
    <ds:schemaRef ds:uri="http://schemas.microsoft.com/office/infopath/2007/PartnerControls"/>
    <ds:schemaRef ds:uri="http://purl.org/dc/dcmitype/"/>
    <ds:schemaRef ds:uri="http://purl.org/dc/terms/"/>
    <ds:schemaRef ds:uri="http://schemas.microsoft.com/office/2006/documentManagement/types"/>
    <ds:schemaRef ds:uri="http://schemas.microsoft.com/office/2006/metadata/properties"/>
    <ds:schemaRef ds:uri="http://schemas.openxmlformats.org/package/2006/metadata/core-properties"/>
    <ds:schemaRef ds:uri="1b91ee78-ae01-4a8c-a8b9-b7c4a6cd66b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2939</TotalTime>
  <Words>1758</Words>
  <Application>Microsoft Office PowerPoint</Application>
  <PresentationFormat>Widescreen</PresentationFormat>
  <Paragraphs>279</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Bahnschrift</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Morgan</dc:creator>
  <cp:lastModifiedBy>Brownbill Mr L</cp:lastModifiedBy>
  <cp:revision>156</cp:revision>
  <dcterms:created xsi:type="dcterms:W3CDTF">2020-04-08T17:16:50Z</dcterms:created>
  <dcterms:modified xsi:type="dcterms:W3CDTF">2021-02-08T14:41:38Z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0x0101001F1B07AAE6B1BB4BB7CBCEA8D5AE308B</vt:lpwstr>
  </property>
</Properties>
</file>