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D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-736" y="-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22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025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58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37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07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78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49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51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786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82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206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43BEB-C22D-4DB3-96A8-2464981289E1}" type="datetimeFigureOut">
              <a:rPr lang="en-GB" smtClean="0"/>
              <a:t>25/01/21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E47A0-7823-43C8-A5C9-54CE88019D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86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79076" y="4753461"/>
            <a:ext cx="10831800" cy="2053087"/>
            <a:chOff x="287702" y="3672116"/>
            <a:chExt cx="11600365" cy="2489200"/>
          </a:xfrm>
        </p:grpSpPr>
        <p:sp>
          <p:nvSpPr>
            <p:cNvPr id="46" name="Rounded Rectangle 45"/>
            <p:cNvSpPr/>
            <p:nvPr/>
          </p:nvSpPr>
          <p:spPr>
            <a:xfrm>
              <a:off x="2643272" y="4140596"/>
              <a:ext cx="1043593" cy="2020720"/>
            </a:xfrm>
            <a:prstGeom prst="roundRect">
              <a:avLst>
                <a:gd name="adj" fmla="val 5020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3812942" y="4140596"/>
              <a:ext cx="1043593" cy="2020720"/>
            </a:xfrm>
            <a:prstGeom prst="roundRect">
              <a:avLst>
                <a:gd name="adj" fmla="val 5020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7328708" y="4140595"/>
              <a:ext cx="1043593" cy="2020720"/>
            </a:xfrm>
            <a:prstGeom prst="roundRect">
              <a:avLst>
                <a:gd name="adj" fmla="val 5020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8498378" y="4140594"/>
              <a:ext cx="1043593" cy="2020721"/>
            </a:xfrm>
            <a:prstGeom prst="roundRect">
              <a:avLst>
                <a:gd name="adj" fmla="val 5020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9668048" y="4142056"/>
              <a:ext cx="1043593" cy="2019260"/>
            </a:xfrm>
            <a:prstGeom prst="roundRect">
              <a:avLst>
                <a:gd name="adj" fmla="val 5020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10844474" y="4140593"/>
              <a:ext cx="1043593" cy="2020722"/>
            </a:xfrm>
            <a:prstGeom prst="roundRect">
              <a:avLst>
                <a:gd name="adj" fmla="val 5020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8570349" y="5376177"/>
              <a:ext cx="892896" cy="267513"/>
            </a:xfrm>
            <a:prstGeom prst="roundRect">
              <a:avLst>
                <a:gd name="adj" fmla="val 502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LACK OF EXERCISE</a:t>
              </a:r>
              <a:endParaRPr lang="en-GB" sz="6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8577104" y="4963340"/>
              <a:ext cx="892896" cy="282754"/>
            </a:xfrm>
            <a:prstGeom prst="roundRect">
              <a:avLst>
                <a:gd name="adj" fmla="val 502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CLOTHING</a:t>
              </a:r>
              <a:endParaRPr lang="en-GB" sz="7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8570349" y="5773773"/>
              <a:ext cx="892896" cy="268094"/>
            </a:xfrm>
            <a:prstGeom prst="roundRect">
              <a:avLst>
                <a:gd name="adj" fmla="val 502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FATIGUE</a:t>
              </a:r>
              <a:endParaRPr lang="en-GB" sz="7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8577104" y="4560992"/>
              <a:ext cx="892896" cy="272265"/>
            </a:xfrm>
            <a:prstGeom prst="roundRect">
              <a:avLst>
                <a:gd name="adj" fmla="val 502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EMOTIONAL</a:t>
              </a:r>
              <a:endParaRPr lang="en-GB" sz="7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8577104" y="4223537"/>
              <a:ext cx="892896" cy="218819"/>
            </a:xfrm>
            <a:prstGeom prst="roundRect">
              <a:avLst>
                <a:gd name="adj" fmla="val 5020"/>
              </a:avLst>
            </a:prstGeom>
            <a:noFill/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CAUSES</a:t>
              </a:r>
              <a:endParaRPr lang="en-GB" sz="10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7399553" y="4223538"/>
              <a:ext cx="886668" cy="218816"/>
            </a:xfrm>
            <a:prstGeom prst="roundRect">
              <a:avLst>
                <a:gd name="adj" fmla="val 5020"/>
              </a:avLst>
            </a:prstGeom>
            <a:noFill/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POOR POSTURE</a:t>
              </a:r>
              <a:endParaRPr lang="en-GB" sz="8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7393325" y="5369189"/>
              <a:ext cx="892896" cy="274501"/>
            </a:xfrm>
            <a:prstGeom prst="roundRect">
              <a:avLst>
                <a:gd name="adj" fmla="val 502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PHYSICAL DEFECT</a:t>
              </a:r>
              <a:endParaRPr lang="en-GB" sz="6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7400679" y="4970179"/>
              <a:ext cx="892896" cy="275915"/>
            </a:xfrm>
            <a:prstGeom prst="roundRect">
              <a:avLst>
                <a:gd name="adj" fmla="val 502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POOR STANCE/GAIT</a:t>
              </a:r>
              <a:endParaRPr lang="en-GB" sz="6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7393325" y="4556146"/>
              <a:ext cx="892896" cy="277111"/>
            </a:xfrm>
            <a:prstGeom prst="roundRect">
              <a:avLst>
                <a:gd name="adj" fmla="val 502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SLOUCHED SITTING POSITION</a:t>
              </a:r>
              <a:endParaRPr lang="en-GB" sz="6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10919822" y="4223538"/>
              <a:ext cx="892896" cy="218816"/>
            </a:xfrm>
            <a:prstGeom prst="roundRect">
              <a:avLst>
                <a:gd name="adj" fmla="val 5020"/>
              </a:avLst>
            </a:prstGeom>
            <a:noFill/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OTHER BODY PARTS</a:t>
              </a:r>
              <a:endParaRPr lang="en-GB" sz="6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9743396" y="4223536"/>
              <a:ext cx="892896" cy="218819"/>
            </a:xfrm>
            <a:prstGeom prst="roundRect">
              <a:avLst>
                <a:gd name="adj" fmla="val 5020"/>
              </a:avLst>
            </a:prstGeom>
            <a:noFill/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SPINE</a:t>
              </a:r>
              <a:endParaRPr lang="en-GB" sz="10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9743396" y="4556146"/>
              <a:ext cx="892896" cy="277111"/>
            </a:xfrm>
            <a:prstGeom prst="roundRect">
              <a:avLst>
                <a:gd name="adj" fmla="val 502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SCOLIOSIS</a:t>
              </a:r>
              <a:endParaRPr lang="en-GB" sz="7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9743396" y="4962759"/>
              <a:ext cx="892896" cy="283335"/>
            </a:xfrm>
            <a:prstGeom prst="roundRect">
              <a:avLst>
                <a:gd name="adj" fmla="val 502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LORDOSIS</a:t>
              </a:r>
              <a:endParaRPr lang="en-GB" sz="7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9743396" y="5367775"/>
              <a:ext cx="892896" cy="275915"/>
            </a:xfrm>
            <a:prstGeom prst="roundRect">
              <a:avLst>
                <a:gd name="adj" fmla="val 502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KYPHOSIS</a:t>
              </a:r>
              <a:endParaRPr lang="en-GB" sz="7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10919822" y="4561295"/>
              <a:ext cx="892896" cy="271962"/>
            </a:xfrm>
            <a:prstGeom prst="roundRect">
              <a:avLst>
                <a:gd name="adj" fmla="val 502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ROUND SHOULDER</a:t>
              </a:r>
              <a:endParaRPr lang="en-GB" sz="6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10919822" y="4962759"/>
              <a:ext cx="892896" cy="283335"/>
            </a:xfrm>
            <a:prstGeom prst="roundRect">
              <a:avLst>
                <a:gd name="adj" fmla="val 502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PELVIC TILT</a:t>
              </a:r>
              <a:endParaRPr lang="en-GB" sz="6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287702" y="3672116"/>
              <a:ext cx="2223863" cy="2489200"/>
              <a:chOff x="4976516" y="3671500"/>
              <a:chExt cx="2223863" cy="2489200"/>
            </a:xfrm>
          </p:grpSpPr>
          <p:sp>
            <p:nvSpPr>
              <p:cNvPr id="48" name="Rounded Rectangle 47"/>
              <p:cNvSpPr/>
              <p:nvPr/>
            </p:nvSpPr>
            <p:spPr>
              <a:xfrm>
                <a:off x="4984864" y="4140596"/>
                <a:ext cx="1043593" cy="2020104"/>
              </a:xfrm>
              <a:prstGeom prst="roundRect">
                <a:avLst>
                  <a:gd name="adj" fmla="val 5020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9" name="Rounded Rectangle 48"/>
              <p:cNvSpPr/>
              <p:nvPr/>
            </p:nvSpPr>
            <p:spPr>
              <a:xfrm>
                <a:off x="6156786" y="4140596"/>
                <a:ext cx="1043593" cy="2020104"/>
              </a:xfrm>
              <a:prstGeom prst="roundRect">
                <a:avLst>
                  <a:gd name="adj" fmla="val 5020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" name="Rounded Rectangle 75"/>
              <p:cNvSpPr/>
              <p:nvPr/>
            </p:nvSpPr>
            <p:spPr>
              <a:xfrm>
                <a:off x="6227631" y="4223535"/>
                <a:ext cx="892896" cy="218819"/>
              </a:xfrm>
              <a:prstGeom prst="roundRect">
                <a:avLst>
                  <a:gd name="adj" fmla="val 5020"/>
                </a:avLst>
              </a:prstGeom>
              <a:no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DECREASED</a:t>
                </a:r>
                <a:endParaRPr lang="en-GB" sz="10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sp>
            <p:nvSpPr>
              <p:cNvPr id="77" name="Rounded Rectangle 76"/>
              <p:cNvSpPr/>
              <p:nvPr/>
            </p:nvSpPr>
            <p:spPr>
              <a:xfrm>
                <a:off x="5057960" y="4223535"/>
                <a:ext cx="892896" cy="218819"/>
              </a:xfrm>
              <a:prstGeom prst="roundRect">
                <a:avLst>
                  <a:gd name="adj" fmla="val 5020"/>
                </a:avLst>
              </a:prstGeom>
              <a:no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INCREASED</a:t>
                </a:r>
                <a:endParaRPr lang="en-GB" sz="10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sp>
            <p:nvSpPr>
              <p:cNvPr id="78" name="Rounded Rectangle 77"/>
              <p:cNvSpPr/>
              <p:nvPr/>
            </p:nvSpPr>
            <p:spPr>
              <a:xfrm>
                <a:off x="6237011" y="4553389"/>
                <a:ext cx="892896" cy="279252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MOTIVATION</a:t>
                </a:r>
                <a:endParaRPr lang="en-GB" sz="7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sp>
            <p:nvSpPr>
              <p:cNvPr id="79" name="Rounded Rectangle 78"/>
              <p:cNvSpPr/>
              <p:nvPr/>
            </p:nvSpPr>
            <p:spPr>
              <a:xfrm>
                <a:off x="5057960" y="4560992"/>
                <a:ext cx="892896" cy="271649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ANXIETY/</a:t>
                </a:r>
              </a:p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AROUSAL</a:t>
                </a:r>
                <a:endParaRPr lang="en-GB" sz="6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sp>
            <p:nvSpPr>
              <p:cNvPr id="80" name="Rounded Rectangle 79"/>
              <p:cNvSpPr/>
              <p:nvPr/>
            </p:nvSpPr>
            <p:spPr>
              <a:xfrm>
                <a:off x="5064717" y="4965793"/>
                <a:ext cx="892896" cy="272265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AGGRESSION</a:t>
                </a:r>
              </a:p>
            </p:txBody>
          </p:sp>
          <p:sp>
            <p:nvSpPr>
              <p:cNvPr id="59" name="Rounded Rectangle 58"/>
              <p:cNvSpPr/>
              <p:nvPr/>
            </p:nvSpPr>
            <p:spPr>
              <a:xfrm>
                <a:off x="4976516" y="3671500"/>
                <a:ext cx="2223863" cy="318874"/>
              </a:xfrm>
              <a:prstGeom prst="roundRect">
                <a:avLst>
                  <a:gd name="adj" fmla="val 5020"/>
                </a:avLst>
              </a:prstGeom>
              <a:no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dirty="0" smtClean="0">
                    <a:solidFill>
                      <a:schemeClr val="accent6"/>
                    </a:solidFill>
                    <a:latin typeface="Bahnschrift Light" panose="020B0502040204020203" pitchFamily="34" charset="0"/>
                  </a:rPr>
                  <a:t>PSYCHOLOGICAL FACTORS</a:t>
                </a:r>
                <a:endParaRPr lang="en-GB" sz="800" dirty="0">
                  <a:solidFill>
                    <a:schemeClr val="accent6"/>
                  </a:solidFill>
                  <a:latin typeface="Bahnschrift Light" panose="020B0502040204020203" pitchFamily="34" charset="0"/>
                </a:endParaRPr>
              </a:p>
            </p:txBody>
          </p:sp>
        </p:grpSp>
        <p:sp>
          <p:nvSpPr>
            <p:cNvPr id="81" name="Rounded Rectangle 80"/>
            <p:cNvSpPr/>
            <p:nvPr/>
          </p:nvSpPr>
          <p:spPr>
            <a:xfrm>
              <a:off x="2715243" y="4223534"/>
              <a:ext cx="892896" cy="218819"/>
            </a:xfrm>
            <a:prstGeom prst="roundRect">
              <a:avLst>
                <a:gd name="adj" fmla="val 5020"/>
              </a:avLst>
            </a:prstGeom>
            <a:noFill/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FIXED</a:t>
              </a:r>
              <a:endParaRPr lang="en-GB" sz="6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82" name="Rounded Rectangle 81"/>
            <p:cNvSpPr/>
            <p:nvPr/>
          </p:nvSpPr>
          <p:spPr>
            <a:xfrm>
              <a:off x="3888290" y="4223533"/>
              <a:ext cx="892896" cy="218819"/>
            </a:xfrm>
            <a:prstGeom prst="roundRect">
              <a:avLst>
                <a:gd name="adj" fmla="val 5020"/>
              </a:avLst>
            </a:prstGeom>
            <a:noFill/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CHANGEABLE</a:t>
              </a:r>
              <a:endParaRPr lang="en-GB" sz="6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2721998" y="4553389"/>
              <a:ext cx="892896" cy="279868"/>
            </a:xfrm>
            <a:prstGeom prst="roundRect">
              <a:avLst>
                <a:gd name="adj" fmla="val 502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GENDER</a:t>
              </a:r>
              <a:endParaRPr lang="en-GB" sz="700" dirty="0" smtClean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2715243" y="4963340"/>
              <a:ext cx="892896" cy="275334"/>
            </a:xfrm>
            <a:prstGeom prst="roundRect">
              <a:avLst>
                <a:gd name="adj" fmla="val 502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AGE</a:t>
              </a:r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2715243" y="5367775"/>
              <a:ext cx="892896" cy="275915"/>
            </a:xfrm>
            <a:prstGeom prst="roundRect">
              <a:avLst>
                <a:gd name="adj" fmla="val 502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PREVIOUS</a:t>
              </a:r>
              <a:r>
                <a:rPr lang="en-GB" sz="5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 </a:t>
              </a:r>
            </a:p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INJURIES</a:t>
              </a:r>
              <a:endParaRPr lang="en-GB" sz="500" dirty="0" smtClean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3888290" y="4558292"/>
              <a:ext cx="892896" cy="274965"/>
            </a:xfrm>
            <a:prstGeom prst="roundRect">
              <a:avLst>
                <a:gd name="adj" fmla="val 502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AMOUNT OF SLEEP</a:t>
              </a:r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3893659" y="4970179"/>
              <a:ext cx="892896" cy="268495"/>
            </a:xfrm>
            <a:prstGeom prst="roundRect">
              <a:avLst>
                <a:gd name="adj" fmla="val 502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CORRECT NUTRITION</a:t>
              </a:r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3888290" y="5367775"/>
              <a:ext cx="892896" cy="275915"/>
            </a:xfrm>
            <a:prstGeom prst="roundRect">
              <a:avLst>
                <a:gd name="adj" fmla="val 502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FLEXIBILITY LEVEL</a:t>
              </a:r>
              <a:endParaRPr lang="en-GB" sz="6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4985387" y="3672116"/>
              <a:ext cx="2206507" cy="2489200"/>
              <a:chOff x="303932" y="3664061"/>
              <a:chExt cx="2206507" cy="2489200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303932" y="4140601"/>
                <a:ext cx="2206507" cy="2012660"/>
              </a:xfrm>
              <a:prstGeom prst="roundRect">
                <a:avLst>
                  <a:gd name="adj" fmla="val 5020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9" name="Rounded Rectangle 88"/>
              <p:cNvSpPr/>
              <p:nvPr/>
            </p:nvSpPr>
            <p:spPr>
              <a:xfrm>
                <a:off x="371399" y="4553389"/>
                <a:ext cx="892896" cy="271813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AMOUNT OF TRAINING</a:t>
                </a:r>
              </a:p>
            </p:txBody>
          </p:sp>
          <p:sp>
            <p:nvSpPr>
              <p:cNvPr id="90" name="Rounded Rectangle 89"/>
              <p:cNvSpPr/>
              <p:nvPr/>
            </p:nvSpPr>
            <p:spPr>
              <a:xfrm>
                <a:off x="371399" y="5363603"/>
                <a:ext cx="892896" cy="272032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MUSCLE IMBALANCE</a:t>
                </a:r>
              </a:p>
            </p:txBody>
          </p:sp>
          <p:sp>
            <p:nvSpPr>
              <p:cNvPr id="91" name="Rounded Rectangle 90"/>
              <p:cNvSpPr/>
              <p:nvPr/>
            </p:nvSpPr>
            <p:spPr>
              <a:xfrm>
                <a:off x="371399" y="4962308"/>
                <a:ext cx="892896" cy="275731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LEVEL OF FITNESS</a:t>
                </a:r>
              </a:p>
            </p:txBody>
          </p:sp>
          <p:sp>
            <p:nvSpPr>
              <p:cNvPr id="92" name="Rounded Rectangle 91"/>
              <p:cNvSpPr/>
              <p:nvPr/>
            </p:nvSpPr>
            <p:spPr>
              <a:xfrm>
                <a:off x="1543321" y="4564906"/>
                <a:ext cx="892896" cy="260296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WARM-UP</a:t>
                </a:r>
              </a:p>
            </p:txBody>
          </p:sp>
          <p:sp>
            <p:nvSpPr>
              <p:cNvPr id="93" name="Rounded Rectangle 92"/>
              <p:cNvSpPr/>
              <p:nvPr/>
            </p:nvSpPr>
            <p:spPr>
              <a:xfrm>
                <a:off x="1543321" y="4962308"/>
                <a:ext cx="892896" cy="275731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COOL-DOWN</a:t>
                </a:r>
              </a:p>
            </p:txBody>
          </p:sp>
          <p:sp>
            <p:nvSpPr>
              <p:cNvPr id="94" name="Rounded Rectangle 93"/>
              <p:cNvSpPr/>
              <p:nvPr/>
            </p:nvSpPr>
            <p:spPr>
              <a:xfrm>
                <a:off x="1543321" y="5359720"/>
                <a:ext cx="892896" cy="275915"/>
              </a:xfrm>
              <a:prstGeom prst="roundRect">
                <a:avLst>
                  <a:gd name="adj" fmla="val 502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OVERUSE INJURIES</a:t>
                </a:r>
              </a:p>
            </p:txBody>
          </p:sp>
          <p:sp>
            <p:nvSpPr>
              <p:cNvPr id="95" name="Rounded Rectangle 94"/>
              <p:cNvSpPr/>
              <p:nvPr/>
            </p:nvSpPr>
            <p:spPr>
              <a:xfrm>
                <a:off x="371399" y="4223532"/>
                <a:ext cx="2064818" cy="171577"/>
              </a:xfrm>
              <a:prstGeom prst="roundRect">
                <a:avLst>
                  <a:gd name="adj" fmla="val 5020"/>
                </a:avLst>
              </a:prstGeom>
              <a:no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dirty="0" smtClean="0">
                    <a:solidFill>
                      <a:schemeClr val="tx1"/>
                    </a:solidFill>
                    <a:latin typeface="Bahnschrift Light" panose="020B0502040204020203" pitchFamily="34" charset="0"/>
                  </a:rPr>
                  <a:t>ARE YOU PHYSICALLY READY FOR EXERCISE?</a:t>
                </a:r>
                <a:endParaRPr lang="en-GB" sz="600" dirty="0">
                  <a:solidFill>
                    <a:schemeClr val="tx1"/>
                  </a:solidFill>
                  <a:latin typeface="Bahnschrift Light" panose="020B0502040204020203" pitchFamily="34" charset="0"/>
                </a:endParaRPr>
              </a:p>
            </p:txBody>
          </p:sp>
          <p:sp>
            <p:nvSpPr>
              <p:cNvPr id="55" name="Rounded Rectangle 54"/>
              <p:cNvSpPr/>
              <p:nvPr/>
            </p:nvSpPr>
            <p:spPr>
              <a:xfrm>
                <a:off x="303932" y="3664061"/>
                <a:ext cx="2206507" cy="318259"/>
              </a:xfrm>
              <a:prstGeom prst="roundRect">
                <a:avLst>
                  <a:gd name="adj" fmla="val 5020"/>
                </a:avLst>
              </a:prstGeom>
              <a:no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dirty="0" smtClean="0">
                    <a:solidFill>
                      <a:schemeClr val="accent6"/>
                    </a:solidFill>
                    <a:latin typeface="Bahnschrift Light" panose="020B0502040204020203" pitchFamily="34" charset="0"/>
                  </a:rPr>
                  <a:t>PHYSICAL PREPARATION</a:t>
                </a:r>
                <a:endParaRPr lang="en-GB" sz="800" dirty="0">
                  <a:solidFill>
                    <a:schemeClr val="accent6"/>
                  </a:solidFill>
                  <a:latin typeface="Bahnschrift Light" panose="020B0502040204020203" pitchFamily="34" charset="0"/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>
            <a:xfrm>
              <a:off x="9668048" y="3672116"/>
              <a:ext cx="2206507" cy="319564"/>
            </a:xfrm>
            <a:prstGeom prst="roundRect">
              <a:avLst>
                <a:gd name="adj" fmla="val 5020"/>
              </a:avLst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 smtClean="0">
                  <a:solidFill>
                    <a:schemeClr val="accent6"/>
                  </a:solidFill>
                  <a:latin typeface="Bahnschrift Light" panose="020B0502040204020203" pitchFamily="34" charset="0"/>
                </a:rPr>
                <a:t>SPORTING INJURIES RELATED TO POOR POSTURE</a:t>
              </a:r>
              <a:endParaRPr lang="en-GB" sz="800" dirty="0">
                <a:solidFill>
                  <a:schemeClr val="accent6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7321952" y="3672116"/>
              <a:ext cx="2206507" cy="318259"/>
            </a:xfrm>
            <a:prstGeom prst="roundRect">
              <a:avLst>
                <a:gd name="adj" fmla="val 5020"/>
              </a:avLst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 smtClean="0">
                  <a:solidFill>
                    <a:schemeClr val="accent6"/>
                  </a:solidFill>
                  <a:latin typeface="Bahnschrift Light" panose="020B0502040204020203" pitchFamily="34" charset="0"/>
                </a:rPr>
                <a:t>POSTURE &amp; CAUSES</a:t>
              </a:r>
              <a:endParaRPr lang="en-GB" sz="800" dirty="0">
                <a:solidFill>
                  <a:schemeClr val="accent6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2643272" y="3672116"/>
              <a:ext cx="2206507" cy="318259"/>
            </a:xfrm>
            <a:prstGeom prst="roundRect">
              <a:avLst>
                <a:gd name="adj" fmla="val 5020"/>
              </a:avLst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 smtClean="0">
                  <a:solidFill>
                    <a:schemeClr val="accent6"/>
                  </a:solidFill>
                  <a:latin typeface="Bahnschrift Light" panose="020B0502040204020203" pitchFamily="34" charset="0"/>
                </a:rPr>
                <a:t>INDIVIDUAL VARIABLES</a:t>
              </a:r>
              <a:endParaRPr lang="en-GB" sz="800" dirty="0">
                <a:solidFill>
                  <a:schemeClr val="accent6"/>
                </a:solidFill>
                <a:latin typeface="Bahnschrift Light" panose="020B0502040204020203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00890" y="871998"/>
            <a:ext cx="10815945" cy="1545655"/>
            <a:chOff x="129098" y="152657"/>
            <a:chExt cx="11845414" cy="2025272"/>
          </a:xfrm>
        </p:grpSpPr>
        <p:grpSp>
          <p:nvGrpSpPr>
            <p:cNvPr id="8" name="Group 7"/>
            <p:cNvGrpSpPr/>
            <p:nvPr/>
          </p:nvGrpSpPr>
          <p:grpSpPr>
            <a:xfrm>
              <a:off x="129098" y="152657"/>
              <a:ext cx="11845414" cy="2025272"/>
              <a:chOff x="294434" y="817175"/>
              <a:chExt cx="11580074" cy="1738623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294434" y="827314"/>
                <a:ext cx="2215515" cy="1728484"/>
                <a:chOff x="294434" y="827314"/>
                <a:chExt cx="2215515" cy="1728484"/>
              </a:xfrm>
            </p:grpSpPr>
            <p:sp>
              <p:nvSpPr>
                <p:cNvPr id="100" name="Rounded Rectangle 99"/>
                <p:cNvSpPr/>
                <p:nvPr/>
              </p:nvSpPr>
              <p:spPr>
                <a:xfrm>
                  <a:off x="302334" y="827314"/>
                  <a:ext cx="2203037" cy="1255801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accent6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8" name="Rounded Rectangle 97"/>
                <p:cNvSpPr/>
                <p:nvPr/>
              </p:nvSpPr>
              <p:spPr>
                <a:xfrm>
                  <a:off x="369709" y="1479556"/>
                  <a:ext cx="892896" cy="275629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bg1"/>
                </a:solidFill>
                <a:ln w="9525">
                  <a:solidFill>
                    <a:schemeClr val="accent6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COMMUNICATION</a:t>
                  </a:r>
                  <a:endParaRPr lang="en-GB" sz="7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01" name="Rounded Rectangle 100"/>
                <p:cNvSpPr/>
                <p:nvPr/>
              </p:nvSpPr>
              <p:spPr>
                <a:xfrm>
                  <a:off x="369146" y="1771384"/>
                  <a:ext cx="892896" cy="218819"/>
                </a:xfrm>
                <a:prstGeom prst="roundRect">
                  <a:avLst>
                    <a:gd name="adj" fmla="val 5020"/>
                  </a:avLst>
                </a:prstGeom>
                <a:no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INEFFECTIVE</a:t>
                  </a:r>
                  <a:endParaRPr lang="en-GB" sz="10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02" name="Rounded Rectangle 101"/>
                <p:cNvSpPr/>
                <p:nvPr/>
              </p:nvSpPr>
              <p:spPr>
                <a:xfrm>
                  <a:off x="1532623" y="1479556"/>
                  <a:ext cx="892896" cy="275629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bg1"/>
                </a:solidFill>
                <a:ln w="9525">
                  <a:solidFill>
                    <a:schemeClr val="accent6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RULES AND REGS</a:t>
                  </a:r>
                  <a:endParaRPr lang="en-GB" sz="6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03" name="Rounded Rectangle 102"/>
                <p:cNvSpPr/>
                <p:nvPr/>
              </p:nvSpPr>
              <p:spPr>
                <a:xfrm>
                  <a:off x="955669" y="918122"/>
                  <a:ext cx="892896" cy="275629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bg1"/>
                </a:solidFill>
                <a:ln w="9525">
                  <a:solidFill>
                    <a:schemeClr val="accent6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INCORRECT TECHNIQUE</a:t>
                  </a:r>
                  <a:endParaRPr lang="en-GB" sz="6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04" name="Rounded Rectangle 103"/>
                <p:cNvSpPr/>
                <p:nvPr/>
              </p:nvSpPr>
              <p:spPr>
                <a:xfrm>
                  <a:off x="1538816" y="1771384"/>
                  <a:ext cx="892896" cy="218819"/>
                </a:xfrm>
                <a:prstGeom prst="roundRect">
                  <a:avLst>
                    <a:gd name="adj" fmla="val 5020"/>
                  </a:avLst>
                </a:prstGeom>
                <a:no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DOES NOT FOLLOW</a:t>
                  </a:r>
                  <a:endParaRPr lang="en-GB" sz="10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05" name="Rounded Rectangle 104"/>
                <p:cNvSpPr/>
                <p:nvPr/>
              </p:nvSpPr>
              <p:spPr>
                <a:xfrm>
                  <a:off x="955322" y="1234562"/>
                  <a:ext cx="892896" cy="218819"/>
                </a:xfrm>
                <a:prstGeom prst="roundRect">
                  <a:avLst>
                    <a:gd name="adj" fmla="val 5020"/>
                  </a:avLst>
                </a:prstGeom>
                <a:no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TEACHING</a:t>
                  </a:r>
                  <a:endParaRPr lang="en-GB" sz="10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99" name="Rounded Rectangle 98"/>
                <p:cNvSpPr/>
                <p:nvPr/>
              </p:nvSpPr>
              <p:spPr>
                <a:xfrm>
                  <a:off x="294434" y="2239104"/>
                  <a:ext cx="2215515" cy="316694"/>
                </a:xfrm>
                <a:prstGeom prst="roundRect">
                  <a:avLst>
                    <a:gd name="adj" fmla="val 5020"/>
                  </a:avLst>
                </a:prstGeom>
                <a:noFill/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900" dirty="0" smtClean="0">
                      <a:solidFill>
                        <a:schemeClr val="accent6"/>
                      </a:solidFill>
                      <a:latin typeface="Bahnschrift Light" panose="020B0502040204020203" pitchFamily="34" charset="0"/>
                    </a:rPr>
                    <a:t>COACHING AND SUPERVISION</a:t>
                  </a:r>
                  <a:endParaRPr lang="en-GB" sz="900" dirty="0">
                    <a:solidFill>
                      <a:schemeClr val="accent6"/>
                    </a:solidFill>
                    <a:latin typeface="Bahnschrift Light" panose="020B0502040204020203" pitchFamily="34" charset="0"/>
                  </a:endParaRPr>
                </a:p>
              </p:txBody>
            </p:sp>
          </p:grpSp>
          <p:grpSp>
            <p:nvGrpSpPr>
              <p:cNvPr id="5" name="Group 4"/>
              <p:cNvGrpSpPr/>
              <p:nvPr/>
            </p:nvGrpSpPr>
            <p:grpSpPr>
              <a:xfrm>
                <a:off x="7323984" y="821211"/>
                <a:ext cx="2209845" cy="1730588"/>
                <a:chOff x="4979193" y="823046"/>
                <a:chExt cx="2209845" cy="1730588"/>
              </a:xfrm>
            </p:grpSpPr>
            <p:sp>
              <p:nvSpPr>
                <p:cNvPr id="112" name="Rounded Rectangle 111"/>
                <p:cNvSpPr/>
                <p:nvPr/>
              </p:nvSpPr>
              <p:spPr>
                <a:xfrm>
                  <a:off x="4979193" y="823046"/>
                  <a:ext cx="2203037" cy="1255801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accent6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3" name="Rounded Rectangle 112"/>
                <p:cNvSpPr/>
                <p:nvPr/>
              </p:nvSpPr>
              <p:spPr>
                <a:xfrm>
                  <a:off x="5046568" y="1475288"/>
                  <a:ext cx="892896" cy="275629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CLOTHING</a:t>
                  </a:r>
                  <a:endParaRPr lang="en-GB" sz="7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15" name="Rounded Rectangle 114"/>
                <p:cNvSpPr/>
                <p:nvPr/>
              </p:nvSpPr>
              <p:spPr>
                <a:xfrm>
                  <a:off x="6209482" y="1475288"/>
                  <a:ext cx="892896" cy="275629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PERFORMANCE EQUIPMENT</a:t>
                  </a:r>
                  <a:endParaRPr lang="en-GB" sz="6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16" name="Rounded Rectangle 115"/>
                <p:cNvSpPr/>
                <p:nvPr/>
              </p:nvSpPr>
              <p:spPr>
                <a:xfrm>
                  <a:off x="5632528" y="913854"/>
                  <a:ext cx="892896" cy="275629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PROTECTIVE EQUIPMENT</a:t>
                  </a:r>
                  <a:endParaRPr lang="en-GB" sz="6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17" name="Rounded Rectangle 116"/>
                <p:cNvSpPr/>
                <p:nvPr/>
              </p:nvSpPr>
              <p:spPr>
                <a:xfrm>
                  <a:off x="5046568" y="1767117"/>
                  <a:ext cx="2062003" cy="216922"/>
                </a:xfrm>
                <a:prstGeom prst="roundRect">
                  <a:avLst>
                    <a:gd name="adj" fmla="val 5020"/>
                  </a:avLst>
                </a:prstGeom>
                <a:no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SPECIFIC TO THE SPORT</a:t>
                  </a:r>
                  <a:endParaRPr lang="en-GB" sz="10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10" name="Rounded Rectangle 109"/>
                <p:cNvSpPr/>
                <p:nvPr/>
              </p:nvSpPr>
              <p:spPr>
                <a:xfrm>
                  <a:off x="4979193" y="2236941"/>
                  <a:ext cx="2209845" cy="316693"/>
                </a:xfrm>
                <a:prstGeom prst="roundRect">
                  <a:avLst>
                    <a:gd name="adj" fmla="val 5020"/>
                  </a:avLst>
                </a:prstGeom>
                <a:noFill/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900" dirty="0" smtClean="0">
                      <a:solidFill>
                        <a:schemeClr val="accent6"/>
                      </a:solidFill>
                      <a:latin typeface="Bahnschrift Light" panose="020B0502040204020203" pitchFamily="34" charset="0"/>
                    </a:rPr>
                    <a:t>EQUIPMENT</a:t>
                  </a:r>
                  <a:endParaRPr lang="en-GB" sz="900" dirty="0">
                    <a:solidFill>
                      <a:schemeClr val="accent6"/>
                    </a:solidFill>
                    <a:latin typeface="Bahnschrift Light" panose="020B0502040204020203" pitchFamily="34" charset="0"/>
                  </a:endParaRPr>
                </a:p>
              </p:txBody>
            </p:sp>
          </p:grpSp>
          <p:grpSp>
            <p:nvGrpSpPr>
              <p:cNvPr id="6" name="Group 5"/>
              <p:cNvGrpSpPr/>
              <p:nvPr/>
            </p:nvGrpSpPr>
            <p:grpSpPr>
              <a:xfrm>
                <a:off x="2646826" y="817175"/>
                <a:ext cx="2215515" cy="1738459"/>
                <a:chOff x="7323806" y="823045"/>
                <a:chExt cx="2215515" cy="1738459"/>
              </a:xfrm>
            </p:grpSpPr>
            <p:sp>
              <p:nvSpPr>
                <p:cNvPr id="119" name="Rounded Rectangle 118"/>
                <p:cNvSpPr/>
                <p:nvPr/>
              </p:nvSpPr>
              <p:spPr>
                <a:xfrm>
                  <a:off x="7332740" y="823045"/>
                  <a:ext cx="2203037" cy="1255801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accent6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b="1" dirty="0"/>
                </a:p>
              </p:txBody>
            </p:sp>
            <p:sp>
              <p:nvSpPr>
                <p:cNvPr id="120" name="Rounded Rectangle 119"/>
                <p:cNvSpPr/>
                <p:nvPr/>
              </p:nvSpPr>
              <p:spPr>
                <a:xfrm>
                  <a:off x="7400115" y="1475287"/>
                  <a:ext cx="892896" cy="275629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PLAYING SURFACE</a:t>
                  </a:r>
                  <a:endParaRPr lang="en-GB" sz="6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22" name="Rounded Rectangle 121"/>
                <p:cNvSpPr/>
                <p:nvPr/>
              </p:nvSpPr>
              <p:spPr>
                <a:xfrm>
                  <a:off x="7399552" y="1767115"/>
                  <a:ext cx="892896" cy="218819"/>
                </a:xfrm>
                <a:prstGeom prst="roundRect">
                  <a:avLst>
                    <a:gd name="adj" fmla="val 5020"/>
                  </a:avLst>
                </a:prstGeom>
                <a:no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SPORT SPECIFIC</a:t>
                  </a:r>
                  <a:endParaRPr lang="en-GB" sz="10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23" name="Rounded Rectangle 122"/>
                <p:cNvSpPr/>
                <p:nvPr/>
              </p:nvSpPr>
              <p:spPr>
                <a:xfrm>
                  <a:off x="8563029" y="1475287"/>
                  <a:ext cx="892896" cy="275629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WEATHER</a:t>
                  </a:r>
                  <a:endParaRPr lang="en-GB" sz="7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24" name="Rounded Rectangle 123"/>
                <p:cNvSpPr/>
                <p:nvPr/>
              </p:nvSpPr>
              <p:spPr>
                <a:xfrm>
                  <a:off x="7986075" y="913853"/>
                  <a:ext cx="892896" cy="275629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PARTICIPANTS</a:t>
                  </a:r>
                  <a:endParaRPr lang="en-GB" sz="7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25" name="Rounded Rectangle 124"/>
                <p:cNvSpPr/>
                <p:nvPr/>
              </p:nvSpPr>
              <p:spPr>
                <a:xfrm>
                  <a:off x="8569222" y="1767115"/>
                  <a:ext cx="892896" cy="218819"/>
                </a:xfrm>
                <a:prstGeom prst="roundRect">
                  <a:avLst>
                    <a:gd name="adj" fmla="val 5020"/>
                  </a:avLst>
                </a:prstGeom>
                <a:no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UNSUITABLE</a:t>
                  </a:r>
                  <a:endParaRPr lang="en-GB" sz="10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26" name="Rounded Rectangle 125"/>
                <p:cNvSpPr/>
                <p:nvPr/>
              </p:nvSpPr>
              <p:spPr>
                <a:xfrm>
                  <a:off x="7985728" y="1230293"/>
                  <a:ext cx="892896" cy="218819"/>
                </a:xfrm>
                <a:prstGeom prst="roundRect">
                  <a:avLst>
                    <a:gd name="adj" fmla="val 5020"/>
                  </a:avLst>
                </a:prstGeom>
                <a:no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NUMBER OF</a:t>
                  </a:r>
                  <a:endParaRPr lang="en-GB" sz="10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21" name="Rounded Rectangle 120"/>
                <p:cNvSpPr/>
                <p:nvPr/>
              </p:nvSpPr>
              <p:spPr>
                <a:xfrm>
                  <a:off x="7323806" y="2244809"/>
                  <a:ext cx="2215515" cy="316695"/>
                </a:xfrm>
                <a:prstGeom prst="roundRect">
                  <a:avLst>
                    <a:gd name="adj" fmla="val 5020"/>
                  </a:avLst>
                </a:prstGeom>
                <a:noFill/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900" dirty="0" smtClean="0">
                      <a:solidFill>
                        <a:schemeClr val="accent6"/>
                      </a:solidFill>
                      <a:latin typeface="Bahnschrift Light" panose="020B0502040204020203" pitchFamily="34" charset="0"/>
                    </a:rPr>
                    <a:t>ENVIRONMENTAL FACTORS</a:t>
                  </a:r>
                  <a:endParaRPr lang="en-GB" sz="900" dirty="0">
                    <a:solidFill>
                      <a:schemeClr val="accent6"/>
                    </a:solidFill>
                    <a:latin typeface="Bahnschrift Light" panose="020B0502040204020203" pitchFamily="34" charset="0"/>
                  </a:endParaRPr>
                </a:p>
              </p:txBody>
            </p:sp>
          </p:grpSp>
          <p:grpSp>
            <p:nvGrpSpPr>
              <p:cNvPr id="4" name="Group 3"/>
              <p:cNvGrpSpPr/>
              <p:nvPr/>
            </p:nvGrpSpPr>
            <p:grpSpPr>
              <a:xfrm>
                <a:off x="4971788" y="821211"/>
                <a:ext cx="2212701" cy="1730776"/>
                <a:chOff x="2637078" y="823046"/>
                <a:chExt cx="2212701" cy="1730776"/>
              </a:xfrm>
            </p:grpSpPr>
            <p:sp>
              <p:nvSpPr>
                <p:cNvPr id="107" name="Rounded Rectangle 106"/>
                <p:cNvSpPr/>
                <p:nvPr/>
              </p:nvSpPr>
              <p:spPr>
                <a:xfrm>
                  <a:off x="2637078" y="823046"/>
                  <a:ext cx="2212701" cy="1255802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accent6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8" name="Rounded Rectangle 107"/>
                <p:cNvSpPr/>
                <p:nvPr/>
              </p:nvSpPr>
              <p:spPr>
                <a:xfrm>
                  <a:off x="2730974" y="919957"/>
                  <a:ext cx="892896" cy="275629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CONTACT</a:t>
                  </a:r>
                  <a:endParaRPr lang="en-GB" sz="7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09" name="Rounded Rectangle 108"/>
                <p:cNvSpPr/>
                <p:nvPr/>
              </p:nvSpPr>
              <p:spPr>
                <a:xfrm>
                  <a:off x="3882078" y="1219998"/>
                  <a:ext cx="892896" cy="218819"/>
                </a:xfrm>
                <a:prstGeom prst="roundRect">
                  <a:avLst>
                    <a:gd name="adj" fmla="val 5020"/>
                  </a:avLst>
                </a:prstGeom>
                <a:no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THE SPORT BEING</a:t>
                  </a:r>
                  <a:endParaRPr lang="en-GB" sz="10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27" name="Rounded Rectangle 126"/>
                <p:cNvSpPr/>
                <p:nvPr/>
              </p:nvSpPr>
              <p:spPr>
                <a:xfrm>
                  <a:off x="3882078" y="919957"/>
                  <a:ext cx="892896" cy="275629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NON -CONTACT</a:t>
                  </a:r>
                  <a:endParaRPr lang="en-GB" sz="6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28" name="Rounded Rectangle 127"/>
                <p:cNvSpPr/>
                <p:nvPr/>
              </p:nvSpPr>
              <p:spPr>
                <a:xfrm>
                  <a:off x="2711950" y="1228254"/>
                  <a:ext cx="892896" cy="218819"/>
                </a:xfrm>
                <a:prstGeom prst="roundRect">
                  <a:avLst>
                    <a:gd name="adj" fmla="val 5020"/>
                  </a:avLst>
                </a:prstGeom>
                <a:no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THE SPORT BEING</a:t>
                  </a:r>
                  <a:endParaRPr lang="en-GB" sz="10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06" name="Rounded Rectangle 105"/>
                <p:cNvSpPr/>
                <p:nvPr/>
              </p:nvSpPr>
              <p:spPr>
                <a:xfrm>
                  <a:off x="2637078" y="2237128"/>
                  <a:ext cx="2212701" cy="316694"/>
                </a:xfrm>
                <a:prstGeom prst="roundRect">
                  <a:avLst>
                    <a:gd name="adj" fmla="val 5020"/>
                  </a:avLst>
                </a:prstGeom>
                <a:noFill/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900" dirty="0" smtClean="0">
                      <a:solidFill>
                        <a:schemeClr val="accent6"/>
                      </a:solidFill>
                      <a:latin typeface="Bahnschrift Light" panose="020B0502040204020203" pitchFamily="34" charset="0"/>
                    </a:rPr>
                    <a:t>TYPE OF ACTIVITY</a:t>
                  </a:r>
                  <a:endParaRPr lang="en-GB" sz="900" dirty="0">
                    <a:solidFill>
                      <a:schemeClr val="accent6"/>
                    </a:solidFill>
                    <a:latin typeface="Bahnschrift Light" panose="020B0502040204020203" pitchFamily="34" charset="0"/>
                  </a:endParaRPr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9658993" y="827315"/>
                <a:ext cx="2215515" cy="1728317"/>
                <a:chOff x="9668080" y="821212"/>
                <a:chExt cx="2215515" cy="1728317"/>
              </a:xfrm>
            </p:grpSpPr>
            <p:sp>
              <p:nvSpPr>
                <p:cNvPr id="129" name="Rounded Rectangle 128"/>
                <p:cNvSpPr/>
                <p:nvPr/>
              </p:nvSpPr>
              <p:spPr>
                <a:xfrm>
                  <a:off x="9671101" y="821212"/>
                  <a:ext cx="2203037" cy="1255801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accent6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0" name="Rounded Rectangle 129"/>
                <p:cNvSpPr/>
                <p:nvPr/>
              </p:nvSpPr>
              <p:spPr>
                <a:xfrm>
                  <a:off x="9738476" y="1473453"/>
                  <a:ext cx="892896" cy="275629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RISK ASSESSMENT</a:t>
                  </a:r>
                  <a:endParaRPr lang="en-GB" sz="6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32" name="Rounded Rectangle 131"/>
                <p:cNvSpPr/>
                <p:nvPr/>
              </p:nvSpPr>
              <p:spPr>
                <a:xfrm>
                  <a:off x="9737913" y="1765281"/>
                  <a:ext cx="892896" cy="218819"/>
                </a:xfrm>
                <a:prstGeom prst="roundRect">
                  <a:avLst>
                    <a:gd name="adj" fmla="val 5020"/>
                  </a:avLst>
                </a:prstGeom>
                <a:no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DONE BEFORE</a:t>
                  </a:r>
                  <a:endParaRPr lang="en-GB" sz="10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33" name="Rounded Rectangle 132"/>
                <p:cNvSpPr/>
                <p:nvPr/>
              </p:nvSpPr>
              <p:spPr>
                <a:xfrm>
                  <a:off x="10901390" y="1473453"/>
                  <a:ext cx="892896" cy="275629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EMERGENCY ACTION PLAN</a:t>
                  </a:r>
                  <a:endParaRPr lang="en-GB" sz="6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34" name="Rounded Rectangle 133"/>
                <p:cNvSpPr/>
                <p:nvPr/>
              </p:nvSpPr>
              <p:spPr>
                <a:xfrm>
                  <a:off x="10324436" y="912019"/>
                  <a:ext cx="892896" cy="275629"/>
                </a:xfrm>
                <a:prstGeom prst="roundRect">
                  <a:avLst>
                    <a:gd name="adj" fmla="val 502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SAFETY CHECKS</a:t>
                  </a:r>
                  <a:endParaRPr lang="en-GB" sz="6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35" name="Rounded Rectangle 134"/>
                <p:cNvSpPr/>
                <p:nvPr/>
              </p:nvSpPr>
              <p:spPr>
                <a:xfrm>
                  <a:off x="10907583" y="1765281"/>
                  <a:ext cx="892896" cy="218819"/>
                </a:xfrm>
                <a:prstGeom prst="roundRect">
                  <a:avLst>
                    <a:gd name="adj" fmla="val 5020"/>
                  </a:avLst>
                </a:prstGeom>
                <a:no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AFTER</a:t>
                  </a:r>
                  <a:r>
                    <a:rPr lang="en-GB" sz="600" dirty="0" smtClean="0">
                      <a:solidFill>
                        <a:schemeClr val="accent6"/>
                      </a:solidFill>
                      <a:latin typeface="Bahnschrift Light" panose="020B0502040204020203" pitchFamily="34" charset="0"/>
                    </a:rPr>
                    <a:t> </a:t>
                  </a:r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INCIDENT</a:t>
                  </a:r>
                  <a:endParaRPr lang="en-GB" sz="10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36" name="Rounded Rectangle 135"/>
                <p:cNvSpPr/>
                <p:nvPr/>
              </p:nvSpPr>
              <p:spPr>
                <a:xfrm>
                  <a:off x="10288604" y="1212060"/>
                  <a:ext cx="953006" cy="220653"/>
                </a:xfrm>
                <a:prstGeom prst="roundRect">
                  <a:avLst>
                    <a:gd name="adj" fmla="val 5020"/>
                  </a:avLst>
                </a:prstGeom>
                <a:no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600" dirty="0" smtClean="0">
                      <a:solidFill>
                        <a:schemeClr val="tx1"/>
                      </a:solidFill>
                      <a:latin typeface="Bahnschrift Light" panose="020B0502040204020203" pitchFamily="34" charset="0"/>
                    </a:rPr>
                    <a:t>BEFORE AND DURING</a:t>
                  </a:r>
                  <a:endParaRPr lang="en-GB" sz="1000" dirty="0">
                    <a:solidFill>
                      <a:schemeClr val="tx1"/>
                    </a:solidFill>
                    <a:latin typeface="Bahnschrift Light" panose="020B0502040204020203" pitchFamily="34" charset="0"/>
                  </a:endParaRPr>
                </a:p>
              </p:txBody>
            </p:sp>
            <p:sp>
              <p:nvSpPr>
                <p:cNvPr id="131" name="Rounded Rectangle 130"/>
                <p:cNvSpPr/>
                <p:nvPr/>
              </p:nvSpPr>
              <p:spPr>
                <a:xfrm>
                  <a:off x="9668080" y="2232834"/>
                  <a:ext cx="2215515" cy="316695"/>
                </a:xfrm>
                <a:prstGeom prst="roundRect">
                  <a:avLst>
                    <a:gd name="adj" fmla="val 5020"/>
                  </a:avLst>
                </a:prstGeom>
                <a:noFill/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900" dirty="0" smtClean="0">
                      <a:solidFill>
                        <a:schemeClr val="accent6"/>
                      </a:solidFill>
                      <a:latin typeface="Bahnschrift Light" panose="020B0502040204020203" pitchFamily="34" charset="0"/>
                    </a:rPr>
                    <a:t>SAFETY</a:t>
                  </a:r>
                  <a:r>
                    <a:rPr lang="en-GB" sz="900" dirty="0" smtClean="0">
                      <a:solidFill>
                        <a:srgbClr val="7030A0"/>
                      </a:solidFill>
                      <a:latin typeface="Bahnschrift Light" panose="020B0502040204020203" pitchFamily="34" charset="0"/>
                    </a:rPr>
                    <a:t> </a:t>
                  </a:r>
                  <a:r>
                    <a:rPr lang="en-GB" sz="900" dirty="0" smtClean="0">
                      <a:solidFill>
                        <a:schemeClr val="accent6"/>
                      </a:solidFill>
                      <a:latin typeface="Bahnschrift Light" panose="020B0502040204020203" pitchFamily="34" charset="0"/>
                    </a:rPr>
                    <a:t>HAZARDS</a:t>
                  </a:r>
                  <a:endParaRPr lang="en-GB" sz="900" dirty="0">
                    <a:solidFill>
                      <a:schemeClr val="accent6"/>
                    </a:solidFill>
                    <a:latin typeface="Bahnschrift Light" panose="020B0502040204020203" pitchFamily="34" charset="0"/>
                  </a:endParaRPr>
                </a:p>
              </p:txBody>
            </p:sp>
          </p:grpSp>
        </p:grpSp>
        <p:sp>
          <p:nvSpPr>
            <p:cNvPr id="137" name="Rounded Rectangle 136"/>
            <p:cNvSpPr/>
            <p:nvPr/>
          </p:nvSpPr>
          <p:spPr>
            <a:xfrm>
              <a:off x="5586281" y="925519"/>
              <a:ext cx="892896" cy="312689"/>
            </a:xfrm>
            <a:prstGeom prst="roundRect">
              <a:avLst>
                <a:gd name="adj" fmla="val 502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SKILLS, RULES AND REGS</a:t>
              </a:r>
              <a:endParaRPr lang="en-GB" sz="6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5598879" y="1271598"/>
              <a:ext cx="892896" cy="218819"/>
            </a:xfrm>
            <a:prstGeom prst="roundRect">
              <a:avLst>
                <a:gd name="adj" fmla="val 5020"/>
              </a:avLst>
            </a:prstGeom>
            <a:noFill/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dirty="0" smtClean="0">
                  <a:solidFill>
                    <a:schemeClr val="tx1"/>
                  </a:solidFill>
                  <a:latin typeface="Bahnschrift Light" panose="020B0502040204020203" pitchFamily="34" charset="0"/>
                </a:rPr>
                <a:t>WHAT IS INVOLVED</a:t>
              </a:r>
              <a:endParaRPr lang="en-GB" sz="1000" dirty="0">
                <a:solidFill>
                  <a:schemeClr val="tx1"/>
                </a:solidFill>
                <a:latin typeface="Bahnschrift Light" panose="020B0502040204020203" pitchFamily="34" charset="0"/>
              </a:endParaRPr>
            </a:p>
          </p:txBody>
        </p:sp>
      </p:grpSp>
      <p:cxnSp>
        <p:nvCxnSpPr>
          <p:cNvPr id="12" name="Straight Connector 11"/>
          <p:cNvCxnSpPr>
            <a:stCxn id="139" idx="2"/>
            <a:endCxn id="213" idx="0"/>
          </p:cNvCxnSpPr>
          <p:nvPr/>
        </p:nvCxnSpPr>
        <p:spPr>
          <a:xfrm flipH="1">
            <a:off x="6098874" y="3368812"/>
            <a:ext cx="598" cy="75011"/>
          </a:xfrm>
          <a:prstGeom prst="line">
            <a:avLst/>
          </a:prstGeom>
          <a:ln w="95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213" idx="2"/>
            <a:endCxn id="140" idx="0"/>
          </p:cNvCxnSpPr>
          <p:nvPr/>
        </p:nvCxnSpPr>
        <p:spPr>
          <a:xfrm>
            <a:off x="6098874" y="3721279"/>
            <a:ext cx="598" cy="59033"/>
          </a:xfrm>
          <a:prstGeom prst="line">
            <a:avLst/>
          </a:prstGeom>
          <a:ln w="95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40" idx="2"/>
            <a:endCxn id="146" idx="0"/>
          </p:cNvCxnSpPr>
          <p:nvPr/>
        </p:nvCxnSpPr>
        <p:spPr>
          <a:xfrm flipH="1">
            <a:off x="6097643" y="4127269"/>
            <a:ext cx="1829" cy="182609"/>
          </a:xfrm>
          <a:prstGeom prst="line">
            <a:avLst/>
          </a:prstGeom>
          <a:ln w="95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Oval 145"/>
          <p:cNvSpPr/>
          <p:nvPr/>
        </p:nvSpPr>
        <p:spPr>
          <a:xfrm>
            <a:off x="6062526" y="4309878"/>
            <a:ext cx="70233" cy="6148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7" name="Straight Connector 146"/>
          <p:cNvCxnSpPr>
            <a:stCxn id="148" idx="4"/>
            <a:endCxn id="139" idx="0"/>
          </p:cNvCxnSpPr>
          <p:nvPr/>
        </p:nvCxnSpPr>
        <p:spPr>
          <a:xfrm flipH="1">
            <a:off x="6099472" y="2838859"/>
            <a:ext cx="1351" cy="182996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Oval 147"/>
          <p:cNvSpPr/>
          <p:nvPr/>
        </p:nvSpPr>
        <p:spPr>
          <a:xfrm>
            <a:off x="6065706" y="2777373"/>
            <a:ext cx="70233" cy="6148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0" name="Picture 14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76" r="7883" b="12699"/>
          <a:stretch/>
        </p:blipFill>
        <p:spPr>
          <a:xfrm>
            <a:off x="5094879" y="3849134"/>
            <a:ext cx="193582" cy="209312"/>
          </a:xfrm>
          <a:prstGeom prst="rect">
            <a:avLst/>
          </a:prstGeom>
        </p:spPr>
      </p:pic>
      <p:pic>
        <p:nvPicPr>
          <p:cNvPr id="151" name="Picture 150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17" t="1" r="10952" b="14074"/>
          <a:stretch/>
        </p:blipFill>
        <p:spPr>
          <a:xfrm>
            <a:off x="5125178" y="3112017"/>
            <a:ext cx="163283" cy="182374"/>
          </a:xfrm>
          <a:prstGeom prst="rect">
            <a:avLst/>
          </a:prstGeom>
        </p:spPr>
      </p:pic>
      <p:cxnSp>
        <p:nvCxnSpPr>
          <p:cNvPr id="153" name="Straight Connector 152"/>
          <p:cNvCxnSpPr>
            <a:stCxn id="146" idx="2"/>
          </p:cNvCxnSpPr>
          <p:nvPr/>
        </p:nvCxnSpPr>
        <p:spPr>
          <a:xfrm flipH="1">
            <a:off x="1724209" y="4340621"/>
            <a:ext cx="4338317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endCxn id="146" idx="6"/>
          </p:cNvCxnSpPr>
          <p:nvPr/>
        </p:nvCxnSpPr>
        <p:spPr>
          <a:xfrm flipH="1">
            <a:off x="6132759" y="4340621"/>
            <a:ext cx="4334109" cy="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>
            <a:endCxn id="148" idx="6"/>
          </p:cNvCxnSpPr>
          <p:nvPr/>
        </p:nvCxnSpPr>
        <p:spPr>
          <a:xfrm>
            <a:off x="6063759" y="2806776"/>
            <a:ext cx="72180" cy="134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endCxn id="148" idx="6"/>
          </p:cNvCxnSpPr>
          <p:nvPr/>
        </p:nvCxnSpPr>
        <p:spPr>
          <a:xfrm flipH="1">
            <a:off x="6135939" y="2804309"/>
            <a:ext cx="4343230" cy="3807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ounded Rectangle 139"/>
          <p:cNvSpPr/>
          <p:nvPr/>
        </p:nvSpPr>
        <p:spPr>
          <a:xfrm>
            <a:off x="5062649" y="3780312"/>
            <a:ext cx="2073646" cy="346957"/>
          </a:xfrm>
          <a:prstGeom prst="roundRect">
            <a:avLst>
              <a:gd name="adj" fmla="val 5020"/>
            </a:avLst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schemeClr val="accent6"/>
                </a:solidFill>
                <a:latin typeface="Bahnschrift Light" panose="020B0502040204020203" pitchFamily="34" charset="0"/>
              </a:rPr>
              <a:t>INTRINSIC FACTORS</a:t>
            </a:r>
            <a:endParaRPr lang="en-GB" sz="900" b="1" dirty="0">
              <a:solidFill>
                <a:schemeClr val="accent6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5062649" y="3021855"/>
            <a:ext cx="2073646" cy="346957"/>
          </a:xfrm>
          <a:prstGeom prst="roundRect">
            <a:avLst>
              <a:gd name="adj" fmla="val 5020"/>
            </a:avLst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schemeClr val="accent6"/>
                </a:solidFill>
                <a:latin typeface="Bahnschrift Light" panose="020B0502040204020203" pitchFamily="34" charset="0"/>
              </a:rPr>
              <a:t>EXTRINSIC FACTORS</a:t>
            </a:r>
            <a:endParaRPr lang="en-GB" sz="900" b="1" dirty="0">
              <a:solidFill>
                <a:schemeClr val="accent6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161" name="Straight Connector 160"/>
          <p:cNvCxnSpPr>
            <a:stCxn id="131" idx="2"/>
          </p:cNvCxnSpPr>
          <p:nvPr/>
        </p:nvCxnSpPr>
        <p:spPr>
          <a:xfrm flipH="1">
            <a:off x="10480985" y="2417505"/>
            <a:ext cx="1190" cy="39088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110" idx="2"/>
          </p:cNvCxnSpPr>
          <p:nvPr/>
        </p:nvCxnSpPr>
        <p:spPr>
          <a:xfrm flipH="1">
            <a:off x="8298453" y="2414098"/>
            <a:ext cx="144" cy="39088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stCxn id="106" idx="2"/>
            <a:endCxn id="148" idx="0"/>
          </p:cNvCxnSpPr>
          <p:nvPr/>
        </p:nvCxnSpPr>
        <p:spPr>
          <a:xfrm flipH="1">
            <a:off x="6100823" y="2414265"/>
            <a:ext cx="2126" cy="363108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" name="Picture 173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76" r="7883" b="12699"/>
          <a:stretch/>
        </p:blipFill>
        <p:spPr>
          <a:xfrm>
            <a:off x="6862954" y="3847294"/>
            <a:ext cx="193582" cy="209312"/>
          </a:xfrm>
          <a:prstGeom prst="rect">
            <a:avLst/>
          </a:prstGeom>
        </p:spPr>
      </p:pic>
      <p:pic>
        <p:nvPicPr>
          <p:cNvPr id="175" name="Picture 174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17" t="1" r="10952" b="14074"/>
          <a:stretch/>
        </p:blipFill>
        <p:spPr>
          <a:xfrm>
            <a:off x="6893253" y="3112017"/>
            <a:ext cx="163283" cy="182374"/>
          </a:xfrm>
          <a:prstGeom prst="rect">
            <a:avLst/>
          </a:prstGeom>
        </p:spPr>
      </p:pic>
      <p:cxnSp>
        <p:nvCxnSpPr>
          <p:cNvPr id="176" name="Straight Connector 175"/>
          <p:cNvCxnSpPr>
            <a:stCxn id="148" idx="2"/>
          </p:cNvCxnSpPr>
          <p:nvPr/>
        </p:nvCxnSpPr>
        <p:spPr>
          <a:xfrm flipH="1">
            <a:off x="1729410" y="2808116"/>
            <a:ext cx="4336296" cy="4625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>
            <a:stCxn id="99" idx="2"/>
          </p:cNvCxnSpPr>
          <p:nvPr/>
        </p:nvCxnSpPr>
        <p:spPr>
          <a:xfrm flipH="1">
            <a:off x="1733686" y="2417652"/>
            <a:ext cx="1865" cy="396845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21" idx="2"/>
          </p:cNvCxnSpPr>
          <p:nvPr/>
        </p:nvCxnSpPr>
        <p:spPr>
          <a:xfrm flipH="1">
            <a:off x="3932716" y="2417506"/>
            <a:ext cx="1" cy="399894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>
            <a:endCxn id="59" idx="0"/>
          </p:cNvCxnSpPr>
          <p:nvPr/>
        </p:nvCxnSpPr>
        <p:spPr>
          <a:xfrm flipH="1">
            <a:off x="1717338" y="4341961"/>
            <a:ext cx="8104" cy="41150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>
            <a:endCxn id="56" idx="0"/>
          </p:cNvCxnSpPr>
          <p:nvPr/>
        </p:nvCxnSpPr>
        <p:spPr>
          <a:xfrm>
            <a:off x="3908740" y="4341961"/>
            <a:ext cx="0" cy="41150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>
            <a:stCxn id="146" idx="4"/>
            <a:endCxn id="55" idx="0"/>
          </p:cNvCxnSpPr>
          <p:nvPr/>
        </p:nvCxnSpPr>
        <p:spPr>
          <a:xfrm flipH="1">
            <a:off x="6095682" y="4371364"/>
            <a:ext cx="1961" cy="382097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>
            <a:endCxn id="58" idx="0"/>
          </p:cNvCxnSpPr>
          <p:nvPr/>
        </p:nvCxnSpPr>
        <p:spPr>
          <a:xfrm>
            <a:off x="8277441" y="4341961"/>
            <a:ext cx="0" cy="41150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>
            <a:endCxn id="57" idx="0"/>
          </p:cNvCxnSpPr>
          <p:nvPr/>
        </p:nvCxnSpPr>
        <p:spPr>
          <a:xfrm flipH="1">
            <a:off x="10468100" y="4340621"/>
            <a:ext cx="4052" cy="41284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TextBox 209"/>
          <p:cNvSpPr txBox="1"/>
          <p:nvPr/>
        </p:nvSpPr>
        <p:spPr>
          <a:xfrm>
            <a:off x="13981" y="57230"/>
            <a:ext cx="12178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Bahnschrift Light" panose="020B0502040204020203" pitchFamily="34" charset="0"/>
              </a:rPr>
              <a:t>R041: LO1 – </a:t>
            </a:r>
            <a:r>
              <a:rPr lang="en-GB" sz="1000" dirty="0" smtClean="0">
                <a:solidFill>
                  <a:schemeClr val="accent6"/>
                </a:solidFill>
                <a:latin typeface="Bahnschrift Light" panose="020B0502040204020203" pitchFamily="34" charset="0"/>
              </a:rPr>
              <a:t>UNDERSTAND DIFFERENT FACTORS WHICH INFLUENCE THE RISK OF INJURY</a:t>
            </a:r>
            <a:r>
              <a:rPr lang="en-GB" sz="1000" dirty="0" smtClean="0">
                <a:solidFill>
                  <a:srgbClr val="7030A0"/>
                </a:solidFill>
                <a:latin typeface="Bahnschrift Light" panose="020B0502040204020203" pitchFamily="34" charset="0"/>
              </a:rPr>
              <a:t>					                                  </a:t>
            </a:r>
            <a:r>
              <a:rPr lang="en-GB" sz="1000" dirty="0" smtClean="0">
                <a:latin typeface="Bahnschrift Light" panose="020B0502040204020203" pitchFamily="34" charset="0"/>
              </a:rPr>
              <a:t> </a:t>
            </a:r>
            <a:r>
              <a:rPr lang="en-GB" sz="1000" dirty="0" smtClean="0">
                <a:solidFill>
                  <a:srgbClr val="7030A0"/>
                </a:solidFill>
                <a:latin typeface="Bahnschrift Light" panose="020B0502040204020203" pitchFamily="34" charset="0"/>
              </a:rPr>
              <a:t> </a:t>
            </a:r>
            <a:endParaRPr lang="en-GB" sz="1000" dirty="0">
              <a:solidFill>
                <a:schemeClr val="accent6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211" name="Straight Connector 210"/>
          <p:cNvCxnSpPr/>
          <p:nvPr/>
        </p:nvCxnSpPr>
        <p:spPr>
          <a:xfrm flipH="1">
            <a:off x="6672" y="336661"/>
            <a:ext cx="12178019" cy="2312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3" name="Picture 2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381"/>
          <a:stretch/>
        </p:blipFill>
        <p:spPr>
          <a:xfrm>
            <a:off x="5940543" y="3443823"/>
            <a:ext cx="316662" cy="277456"/>
          </a:xfrm>
          <a:prstGeom prst="rect">
            <a:avLst/>
          </a:prstGeom>
        </p:spPr>
      </p:pic>
      <p:cxnSp>
        <p:nvCxnSpPr>
          <p:cNvPr id="220" name="Straight Connector 219"/>
          <p:cNvCxnSpPr>
            <a:stCxn id="100" idx="2"/>
            <a:endCxn id="99" idx="0"/>
          </p:cNvCxnSpPr>
          <p:nvPr/>
        </p:nvCxnSpPr>
        <p:spPr>
          <a:xfrm flipH="1">
            <a:off x="1735551" y="1997433"/>
            <a:ext cx="1551" cy="138676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>
            <a:stCxn id="119" idx="2"/>
            <a:endCxn id="121" idx="0"/>
          </p:cNvCxnSpPr>
          <p:nvPr/>
        </p:nvCxnSpPr>
        <p:spPr>
          <a:xfrm flipH="1">
            <a:off x="3932717" y="1988419"/>
            <a:ext cx="2516" cy="147543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>
            <a:stCxn id="107" idx="2"/>
            <a:endCxn id="106" idx="0"/>
          </p:cNvCxnSpPr>
          <p:nvPr/>
        </p:nvCxnSpPr>
        <p:spPr>
          <a:xfrm>
            <a:off x="6102949" y="1992008"/>
            <a:ext cx="0" cy="140713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>
            <a:stCxn id="112" idx="2"/>
            <a:endCxn id="110" idx="0"/>
          </p:cNvCxnSpPr>
          <p:nvPr/>
        </p:nvCxnSpPr>
        <p:spPr>
          <a:xfrm>
            <a:off x="8295417" y="1992007"/>
            <a:ext cx="3180" cy="140547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>
            <a:stCxn id="129" idx="2"/>
            <a:endCxn id="131" idx="0"/>
          </p:cNvCxnSpPr>
          <p:nvPr/>
        </p:nvCxnSpPr>
        <p:spPr>
          <a:xfrm>
            <a:off x="10479169" y="1997433"/>
            <a:ext cx="3006" cy="138528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>
            <a:endCxn id="48" idx="0"/>
          </p:cNvCxnSpPr>
          <p:nvPr/>
        </p:nvCxnSpPr>
        <p:spPr>
          <a:xfrm>
            <a:off x="1173256" y="5015960"/>
            <a:ext cx="841" cy="12441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>
            <a:endCxn id="49" idx="0"/>
          </p:cNvCxnSpPr>
          <p:nvPr/>
        </p:nvCxnSpPr>
        <p:spPr>
          <a:xfrm flipH="1">
            <a:off x="2268375" y="5005668"/>
            <a:ext cx="816" cy="134702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>
            <a:endCxn id="46" idx="0"/>
          </p:cNvCxnSpPr>
          <p:nvPr/>
        </p:nvCxnSpPr>
        <p:spPr>
          <a:xfrm>
            <a:off x="3364112" y="5014145"/>
            <a:ext cx="1695" cy="125717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>
            <a:endCxn id="47" idx="0"/>
          </p:cNvCxnSpPr>
          <p:nvPr/>
        </p:nvCxnSpPr>
        <p:spPr>
          <a:xfrm>
            <a:off x="4457981" y="5013765"/>
            <a:ext cx="1" cy="126097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>
            <a:stCxn id="55" idx="2"/>
            <a:endCxn id="38" idx="0"/>
          </p:cNvCxnSpPr>
          <p:nvPr/>
        </p:nvCxnSpPr>
        <p:spPr>
          <a:xfrm>
            <a:off x="6095682" y="5015960"/>
            <a:ext cx="0" cy="130550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>
            <a:endCxn id="50" idx="0"/>
          </p:cNvCxnSpPr>
          <p:nvPr/>
        </p:nvCxnSpPr>
        <p:spPr>
          <a:xfrm flipH="1">
            <a:off x="7740817" y="5022476"/>
            <a:ext cx="1327" cy="117386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>
            <a:endCxn id="51" idx="0"/>
          </p:cNvCxnSpPr>
          <p:nvPr/>
        </p:nvCxnSpPr>
        <p:spPr>
          <a:xfrm>
            <a:off x="8831165" y="5014326"/>
            <a:ext cx="1827" cy="125535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>
            <a:endCxn id="52" idx="0"/>
          </p:cNvCxnSpPr>
          <p:nvPr/>
        </p:nvCxnSpPr>
        <p:spPr>
          <a:xfrm>
            <a:off x="9922013" y="5010749"/>
            <a:ext cx="3154" cy="130318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>
            <a:endCxn id="53" idx="0"/>
          </p:cNvCxnSpPr>
          <p:nvPr/>
        </p:nvCxnSpPr>
        <p:spPr>
          <a:xfrm>
            <a:off x="11022215" y="5013765"/>
            <a:ext cx="1436" cy="126095"/>
          </a:xfrm>
          <a:prstGeom prst="line">
            <a:avLst/>
          </a:prstGeom>
          <a:ln w="95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373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176</Words>
  <Application>Microsoft Macintosh PowerPoint</Application>
  <PresentationFormat>Custom</PresentationFormat>
  <Paragraphs>79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Morgan</dc:creator>
  <cp:lastModifiedBy>Lee Brownbill</cp:lastModifiedBy>
  <cp:revision>26</cp:revision>
  <dcterms:created xsi:type="dcterms:W3CDTF">2020-11-20T11:26:45Z</dcterms:created>
  <dcterms:modified xsi:type="dcterms:W3CDTF">2021-01-25T12:38:19Z</dcterms:modified>
</cp:coreProperties>
</file>